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ink/ink6.xml" ContentType="application/inkml+xml"/>
  <Override PartName="/ppt/notesSlides/notesSlide1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31" r:id="rId4"/>
  </p:sldMasterIdLst>
  <p:notesMasterIdLst>
    <p:notesMasterId r:id="rId24"/>
  </p:notesMasterIdLst>
  <p:handoutMasterIdLst>
    <p:handoutMasterId r:id="rId25"/>
  </p:handoutMasterIdLst>
  <p:sldIdLst>
    <p:sldId id="344" r:id="rId5"/>
    <p:sldId id="338" r:id="rId6"/>
    <p:sldId id="11044" r:id="rId7"/>
    <p:sldId id="11057" r:id="rId8"/>
    <p:sldId id="11070" r:id="rId9"/>
    <p:sldId id="11074" r:id="rId10"/>
    <p:sldId id="345" r:id="rId11"/>
    <p:sldId id="275" r:id="rId12"/>
    <p:sldId id="11008" r:id="rId13"/>
    <p:sldId id="11075" r:id="rId14"/>
    <p:sldId id="11076" r:id="rId15"/>
    <p:sldId id="11077" r:id="rId16"/>
    <p:sldId id="11068" r:id="rId17"/>
    <p:sldId id="11069" r:id="rId18"/>
    <p:sldId id="11078" r:id="rId19"/>
    <p:sldId id="257" r:id="rId20"/>
    <p:sldId id="11072" r:id="rId21"/>
    <p:sldId id="11055" r:id="rId22"/>
    <p:sldId id="11025" r:id="rId2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F5DE1C-9E93-C9EA-492C-7207F90C2906}" name="Guyton, Lauren" initials="LG" userId="S::lauren.guyton@redcross.org::dff409f8-fbdc-46ff-85ce-b10124d119d3" providerId="AD"/>
  <p188:author id="{90B80A46-BAEB-6040-D2A8-500270B22FFD}" name="Smith, Rachel" initials="SR" userId="S::rachel.schneble@redcross.org::9c3c4b0d-a1b9-4504-b1fa-3d1a134fcd10" providerId="AD"/>
  <p188:author id="{AF31609C-87F2-A461-7942-7F946D860356}" name="Smith, Rachel" initials="RS" userId="S::Rachel.Schneble@redcross.org::9c3c4b0d-a1b9-4504-b1fa-3d1a134fcd10" providerId="AD"/>
  <p188:author id="{73DBD6A6-1CB0-775D-228B-B3F42C81F085}" name="Coberly, Emily" initials="CE" userId="S::emily.coberly@redcross.org::70dec8c3-d1f0-4dc4-9114-4e1db2a75b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A78"/>
    <a:srgbClr val="212529"/>
    <a:srgbClr val="215529"/>
    <a:srgbClr val="E21224"/>
    <a:srgbClr val="7F181B"/>
    <a:srgbClr val="6D6E71"/>
    <a:srgbClr val="ED1B2E"/>
    <a:srgbClr val="9E9EA2"/>
    <a:srgbClr val="D7D7D8"/>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AC896-E78E-4B72-9268-1BAD06B1152D}" v="1" dt="2025-02-20T18:42:00.692"/>
    <p1510:client id="{EF08B30E-D89D-4494-8BBE-007268ED4B5B}" v="2" dt="2025-02-19T22:42:38.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47" autoAdjust="0"/>
  </p:normalViewPr>
  <p:slideViewPr>
    <p:cSldViewPr snapToGrid="0">
      <p:cViewPr varScale="1">
        <p:scale>
          <a:sx n="84" d="100"/>
          <a:sy n="84" d="100"/>
        </p:scale>
        <p:origin x="780" y="56"/>
      </p:cViewPr>
      <p:guideLst>
        <p:guide orient="horz" pos="1619"/>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F6-4B49-86CC-C9BC1C8723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F6-4B49-86CC-C9BC1C8723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F6-4B49-86CC-C9BC1C8723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4F6-4B49-86CC-C9BC1C87237F}"/>
              </c:ext>
            </c:extLst>
          </c:dPt>
          <c:cat>
            <c:strRef>
              <c:f>Sheet1!$A$2:$A$5</c:f>
              <c:strCache>
                <c:ptCount val="2"/>
                <c:pt idx="0">
                  <c:v>1st Qtr</c:v>
                </c:pt>
                <c:pt idx="1">
                  <c:v>1st Qtr</c:v>
                </c:pt>
              </c:strCache>
            </c:strRef>
          </c:cat>
          <c:val>
            <c:numRef>
              <c:f>Sheet1!$B$2:$B$5</c:f>
              <c:numCache>
                <c:formatCode>General</c:formatCode>
                <c:ptCount val="4"/>
                <c:pt idx="0">
                  <c:v>42.3</c:v>
                </c:pt>
                <c:pt idx="1">
                  <c:v>57.7</c:v>
                </c:pt>
              </c:numCache>
            </c:numRef>
          </c:val>
          <c:extLst>
            <c:ext xmlns:c16="http://schemas.microsoft.com/office/drawing/2014/chart" uri="{C3380CC4-5D6E-409C-BE32-E72D297353CC}">
              <c16:uniqueId val="{00000008-44F6-4B49-86CC-C9BC1C87237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4390341618257"/>
          <c:y val="0.10804943227135987"/>
          <c:w val="0.13996949011510548"/>
          <c:h val="0.3003739297632836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DE-4E2F-AA4B-1468F7B42B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DE-4E2F-AA4B-1468F7B42B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DE-4E2F-AA4B-1468F7B42B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DE-4E2F-AA4B-1468F7B42BED}"/>
              </c:ext>
            </c:extLst>
          </c:dPt>
          <c:cat>
            <c:strRef>
              <c:f>Sheet1!$A$2:$A$5</c:f>
              <c:strCache>
                <c:ptCount val="2"/>
                <c:pt idx="0">
                  <c:v>1st Qtr</c:v>
                </c:pt>
                <c:pt idx="1">
                  <c:v>1st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F2DE-4E2F-AA4B-1468F7B42B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40502920011710863"/>
          <c:h val="0.7987263008422956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B3-4349-8201-F170754C75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B3-4349-8201-F170754C75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B3-4349-8201-F170754C75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B3-4349-8201-F170754C75E7}"/>
              </c:ext>
            </c:extLst>
          </c:dPt>
          <c:cat>
            <c:strRef>
              <c:f>Sheet1!$A$2:$A$5</c:f>
              <c:strCache>
                <c:ptCount val="2"/>
                <c:pt idx="0">
                  <c:v>1st Qtr</c:v>
                </c:pt>
                <c:pt idx="1">
                  <c:v>1st Qtr</c:v>
                </c:pt>
              </c:strCache>
            </c:strRef>
          </c:cat>
          <c:val>
            <c:numRef>
              <c:f>Sheet1!$B$2:$B$5</c:f>
              <c:numCache>
                <c:formatCode>General</c:formatCode>
                <c:ptCount val="4"/>
                <c:pt idx="0">
                  <c:v>44.5</c:v>
                </c:pt>
                <c:pt idx="1">
                  <c:v>55.5</c:v>
                </c:pt>
              </c:numCache>
            </c:numRef>
          </c:val>
          <c:extLst>
            <c:ext xmlns:c16="http://schemas.microsoft.com/office/drawing/2014/chart" uri="{C3380CC4-5D6E-409C-BE32-E72D297353CC}">
              <c16:uniqueId val="{00000008-5EB3-4349-8201-F170754C75E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DD-4FA1-80D7-2FA3140139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DD-4FA1-80D7-2FA3140139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DD-4FA1-80D7-2FA3140139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DD-4FA1-80D7-2FA3140139B6}"/>
              </c:ext>
            </c:extLst>
          </c:dPt>
          <c:cat>
            <c:strRef>
              <c:f>Sheet1!$A$2:$A$5</c:f>
              <c:strCache>
                <c:ptCount val="2"/>
                <c:pt idx="0">
                  <c:v>1st Qtr</c:v>
                </c:pt>
                <c:pt idx="1">
                  <c:v>1st Qtr</c:v>
                </c:pt>
              </c:strCache>
            </c:strRef>
          </c:cat>
          <c:val>
            <c:numRef>
              <c:f>Sheet1!$B$2:$B$5</c:f>
              <c:numCache>
                <c:formatCode>General</c:formatCode>
                <c:ptCount val="4"/>
                <c:pt idx="0">
                  <c:v>6.9</c:v>
                </c:pt>
                <c:pt idx="1">
                  <c:v>57.7</c:v>
                </c:pt>
              </c:numCache>
            </c:numRef>
          </c:val>
          <c:extLst>
            <c:ext xmlns:c16="http://schemas.microsoft.com/office/drawing/2014/chart" uri="{C3380CC4-5D6E-409C-BE32-E72D297353CC}">
              <c16:uniqueId val="{00000008-83DD-4FA1-80D7-2FA3140139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DE1FA-C000-4F0C-BB25-C6ECBC98CE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B7D2DB-8E3C-42E4-995F-8F4D0AEB4BE2}">
      <dgm:prSet phldrT="[Text]" custT="1"/>
      <dgm:spPr/>
      <dgm:t>
        <a:bodyPr/>
        <a:lstStyle/>
        <a:p>
          <a:r>
            <a:rPr lang="en-US" sz="1400">
              <a:latin typeface="+mj-lt"/>
              <a:cs typeface="Poppins"/>
            </a:rPr>
            <a:t>Avg O negative </a:t>
          </a:r>
          <a:r>
            <a:rPr lang="en-US" sz="1400" b="1">
              <a:latin typeface="+mj-lt"/>
              <a:cs typeface="Poppins"/>
            </a:rPr>
            <a:t>patient population </a:t>
          </a:r>
          <a:r>
            <a:rPr lang="en-US" sz="1400" b="0">
              <a:latin typeface="+mj-lt"/>
              <a:cs typeface="Poppins"/>
            </a:rPr>
            <a:t>is</a:t>
          </a:r>
          <a:r>
            <a:rPr lang="en-US" sz="1400" b="1">
              <a:latin typeface="+mj-lt"/>
              <a:cs typeface="Poppins"/>
            </a:rPr>
            <a:t> 6.9% </a:t>
          </a:r>
        </a:p>
      </dgm:t>
    </dgm:pt>
    <dgm:pt modelId="{F18BBACD-B225-4AFF-838D-882EE136C535}" type="parTrans" cxnId="{3CF26B08-9AF1-4913-9CF1-0DC8AA768C4A}">
      <dgm:prSet/>
      <dgm:spPr/>
      <dgm:t>
        <a:bodyPr/>
        <a:lstStyle/>
        <a:p>
          <a:endParaRPr lang="en-US"/>
        </a:p>
      </dgm:t>
    </dgm:pt>
    <dgm:pt modelId="{73CB0B80-E0BE-4BE8-A5F0-FF47D02C215F}" type="sibTrans" cxnId="{3CF26B08-9AF1-4913-9CF1-0DC8AA768C4A}">
      <dgm:prSet/>
      <dgm:spPr/>
      <dgm:t>
        <a:bodyPr/>
        <a:lstStyle/>
        <a:p>
          <a:endParaRPr lang="en-US"/>
        </a:p>
      </dgm:t>
    </dgm:pt>
    <dgm:pt modelId="{0006951D-4A6B-4D77-BD0C-ED0B25313B98}">
      <dgm:prSet custT="1"/>
      <dgm:spPr/>
      <dgm:t>
        <a:bodyPr/>
        <a:lstStyle/>
        <a:p>
          <a:r>
            <a:rPr lang="en-US" sz="1400">
              <a:latin typeface="+mj-lt"/>
              <a:cs typeface="Poppins"/>
            </a:rPr>
            <a:t>12-month O negative </a:t>
          </a:r>
          <a:r>
            <a:rPr lang="en-US" sz="1400" b="1" u="none">
              <a:latin typeface="+mj-lt"/>
              <a:cs typeface="Poppins"/>
            </a:rPr>
            <a:t>distributions </a:t>
          </a:r>
          <a:r>
            <a:rPr lang="en-US" sz="1400" b="0" u="none">
              <a:latin typeface="+mj-lt"/>
              <a:cs typeface="Poppins"/>
            </a:rPr>
            <a:t>are</a:t>
          </a:r>
          <a:r>
            <a:rPr lang="en-US" sz="1400" b="1" u="none">
              <a:latin typeface="+mj-lt"/>
              <a:cs typeface="Poppins"/>
            </a:rPr>
            <a:t> 13.2% </a:t>
          </a:r>
        </a:p>
      </dgm:t>
    </dgm:pt>
    <dgm:pt modelId="{17705F40-D7A9-4694-9B20-B4747D2A02AE}" type="parTrans" cxnId="{635AD765-E669-4F4D-9210-2ACCDE76D8A6}">
      <dgm:prSet/>
      <dgm:spPr/>
      <dgm:t>
        <a:bodyPr/>
        <a:lstStyle/>
        <a:p>
          <a:endParaRPr lang="en-US"/>
        </a:p>
      </dgm:t>
    </dgm:pt>
    <dgm:pt modelId="{D071AE74-12ED-4716-A81F-086648E19A87}" type="sibTrans" cxnId="{635AD765-E669-4F4D-9210-2ACCDE76D8A6}">
      <dgm:prSet/>
      <dgm:spPr/>
      <dgm:t>
        <a:bodyPr/>
        <a:lstStyle/>
        <a:p>
          <a:endParaRPr lang="en-US"/>
        </a:p>
      </dgm:t>
    </dgm:pt>
    <dgm:pt modelId="{DD32E55F-DE93-4E06-A9DA-AF467ED6097A}">
      <dgm:prSet custT="1"/>
      <dgm:spPr/>
      <dgm:t>
        <a:bodyPr/>
        <a:lstStyle/>
        <a:p>
          <a:r>
            <a:rPr lang="en-US" sz="1400">
              <a:latin typeface="+mj-lt"/>
              <a:cs typeface="Poppins" panose="00000500000000000000" pitchFamily="2" charset="0"/>
            </a:rPr>
            <a:t>Resulting in near constant </a:t>
          </a:r>
          <a:r>
            <a:rPr lang="en-US" sz="1400" b="1">
              <a:latin typeface="+mj-lt"/>
              <a:cs typeface="Poppins" panose="00000500000000000000" pitchFamily="2" charset="0"/>
            </a:rPr>
            <a:t>O negative shortage</a:t>
          </a:r>
        </a:p>
      </dgm:t>
    </dgm:pt>
    <dgm:pt modelId="{AAD894CB-609F-418F-8A16-FA841B51FBA6}" type="parTrans" cxnId="{676890D0-3DC3-4BFB-AF1D-680EC287ECE9}">
      <dgm:prSet/>
      <dgm:spPr/>
      <dgm:t>
        <a:bodyPr/>
        <a:lstStyle/>
        <a:p>
          <a:endParaRPr lang="en-US"/>
        </a:p>
      </dgm:t>
    </dgm:pt>
    <dgm:pt modelId="{1AFBFCAE-5F05-4ECE-BF80-A75223C193CF}" type="sibTrans" cxnId="{676890D0-3DC3-4BFB-AF1D-680EC287ECE9}">
      <dgm:prSet/>
      <dgm:spPr/>
      <dgm:t>
        <a:bodyPr/>
        <a:lstStyle/>
        <a:p>
          <a:endParaRPr lang="en-US"/>
        </a:p>
      </dgm:t>
    </dgm:pt>
    <dgm:pt modelId="{E33ED855-BDFA-4619-B3F8-A1C8AAD34D6C}" type="pres">
      <dgm:prSet presAssocID="{252DE1FA-C000-4F0C-BB25-C6ECBC98CEC1}" presName="diagram" presStyleCnt="0">
        <dgm:presLayoutVars>
          <dgm:dir/>
          <dgm:resizeHandles val="exact"/>
        </dgm:presLayoutVars>
      </dgm:prSet>
      <dgm:spPr/>
    </dgm:pt>
    <dgm:pt modelId="{6102DACF-D9B1-4FC7-9A97-028EC764F8AD}" type="pres">
      <dgm:prSet presAssocID="{7FB7D2DB-8E3C-42E4-995F-8F4D0AEB4BE2}" presName="node" presStyleLbl="node1" presStyleIdx="0" presStyleCnt="3" custScaleX="127519" custLinFactNeighborY="-55">
        <dgm:presLayoutVars>
          <dgm:bulletEnabled val="1"/>
        </dgm:presLayoutVars>
      </dgm:prSet>
      <dgm:spPr/>
    </dgm:pt>
    <dgm:pt modelId="{CA1F1C20-F6EA-4614-9D68-CB8494C19C20}" type="pres">
      <dgm:prSet presAssocID="{73CB0B80-E0BE-4BE8-A5F0-FF47D02C215F}" presName="sibTrans" presStyleCnt="0"/>
      <dgm:spPr/>
    </dgm:pt>
    <dgm:pt modelId="{F322E25C-74A7-4556-8E0D-2BD54C205E64}" type="pres">
      <dgm:prSet presAssocID="{0006951D-4A6B-4D77-BD0C-ED0B25313B98}" presName="node" presStyleLbl="node1" presStyleIdx="1" presStyleCnt="3" custScaleX="127519" custLinFactNeighborY="-55">
        <dgm:presLayoutVars>
          <dgm:bulletEnabled val="1"/>
        </dgm:presLayoutVars>
      </dgm:prSet>
      <dgm:spPr/>
    </dgm:pt>
    <dgm:pt modelId="{6A13301B-5C75-4DF6-96AD-13A3E8CB7D83}" type="pres">
      <dgm:prSet presAssocID="{D071AE74-12ED-4716-A81F-086648E19A87}" presName="sibTrans" presStyleCnt="0"/>
      <dgm:spPr/>
    </dgm:pt>
    <dgm:pt modelId="{99AAE4A2-0AA8-415C-B3EB-FBAC0A7C2868}" type="pres">
      <dgm:prSet presAssocID="{DD32E55F-DE93-4E06-A9DA-AF467ED6097A}" presName="node" presStyleLbl="node1" presStyleIdx="2" presStyleCnt="3" custScaleX="127519">
        <dgm:presLayoutVars>
          <dgm:bulletEnabled val="1"/>
        </dgm:presLayoutVars>
      </dgm:prSet>
      <dgm:spPr/>
    </dgm:pt>
  </dgm:ptLst>
  <dgm:cxnLst>
    <dgm:cxn modelId="{3CF26B08-9AF1-4913-9CF1-0DC8AA768C4A}" srcId="{252DE1FA-C000-4F0C-BB25-C6ECBC98CEC1}" destId="{7FB7D2DB-8E3C-42E4-995F-8F4D0AEB4BE2}" srcOrd="0" destOrd="0" parTransId="{F18BBACD-B225-4AFF-838D-882EE136C535}" sibTransId="{73CB0B80-E0BE-4BE8-A5F0-FF47D02C215F}"/>
    <dgm:cxn modelId="{0EDC6A15-BE1F-4106-9F8B-5482C0CFEC0E}" type="presOf" srcId="{252DE1FA-C000-4F0C-BB25-C6ECBC98CEC1}" destId="{E33ED855-BDFA-4619-B3F8-A1C8AAD34D6C}" srcOrd="0" destOrd="0" presId="urn:microsoft.com/office/officeart/2005/8/layout/default"/>
    <dgm:cxn modelId="{00FE4963-D1A4-414E-8DD2-7180282CF436}" type="presOf" srcId="{DD32E55F-DE93-4E06-A9DA-AF467ED6097A}" destId="{99AAE4A2-0AA8-415C-B3EB-FBAC0A7C2868}" srcOrd="0" destOrd="0" presId="urn:microsoft.com/office/officeart/2005/8/layout/default"/>
    <dgm:cxn modelId="{635AD765-E669-4F4D-9210-2ACCDE76D8A6}" srcId="{252DE1FA-C000-4F0C-BB25-C6ECBC98CEC1}" destId="{0006951D-4A6B-4D77-BD0C-ED0B25313B98}" srcOrd="1" destOrd="0" parTransId="{17705F40-D7A9-4694-9B20-B4747D2A02AE}" sibTransId="{D071AE74-12ED-4716-A81F-086648E19A87}"/>
    <dgm:cxn modelId="{26710980-6CA2-479C-858C-719ED121E242}" type="presOf" srcId="{7FB7D2DB-8E3C-42E4-995F-8F4D0AEB4BE2}" destId="{6102DACF-D9B1-4FC7-9A97-028EC764F8AD}" srcOrd="0" destOrd="0" presId="urn:microsoft.com/office/officeart/2005/8/layout/default"/>
    <dgm:cxn modelId="{676890D0-3DC3-4BFB-AF1D-680EC287ECE9}" srcId="{252DE1FA-C000-4F0C-BB25-C6ECBC98CEC1}" destId="{DD32E55F-DE93-4E06-A9DA-AF467ED6097A}" srcOrd="2" destOrd="0" parTransId="{AAD894CB-609F-418F-8A16-FA841B51FBA6}" sibTransId="{1AFBFCAE-5F05-4ECE-BF80-A75223C193CF}"/>
    <dgm:cxn modelId="{6A014CFB-CF44-4E3D-81F6-F5945F9E4B30}" type="presOf" srcId="{0006951D-4A6B-4D77-BD0C-ED0B25313B98}" destId="{F322E25C-74A7-4556-8E0D-2BD54C205E64}" srcOrd="0" destOrd="0" presId="urn:microsoft.com/office/officeart/2005/8/layout/default"/>
    <dgm:cxn modelId="{373FD436-FA44-4926-A64D-2F2E69312904}" type="presParOf" srcId="{E33ED855-BDFA-4619-B3F8-A1C8AAD34D6C}" destId="{6102DACF-D9B1-4FC7-9A97-028EC764F8AD}" srcOrd="0" destOrd="0" presId="urn:microsoft.com/office/officeart/2005/8/layout/default"/>
    <dgm:cxn modelId="{A1E608BE-B121-437A-A72A-151D1B34C85C}" type="presParOf" srcId="{E33ED855-BDFA-4619-B3F8-A1C8AAD34D6C}" destId="{CA1F1C20-F6EA-4614-9D68-CB8494C19C20}" srcOrd="1" destOrd="0" presId="urn:microsoft.com/office/officeart/2005/8/layout/default"/>
    <dgm:cxn modelId="{CE818477-FEB9-4762-B7B1-22DA2E55002B}" type="presParOf" srcId="{E33ED855-BDFA-4619-B3F8-A1C8AAD34D6C}" destId="{F322E25C-74A7-4556-8E0D-2BD54C205E64}" srcOrd="2" destOrd="0" presId="urn:microsoft.com/office/officeart/2005/8/layout/default"/>
    <dgm:cxn modelId="{E3C570AB-0D52-426D-BB64-AF285158D179}" type="presParOf" srcId="{E33ED855-BDFA-4619-B3F8-A1C8AAD34D6C}" destId="{6A13301B-5C75-4DF6-96AD-13A3E8CB7D83}" srcOrd="3" destOrd="0" presId="urn:microsoft.com/office/officeart/2005/8/layout/default"/>
    <dgm:cxn modelId="{C7CD62B2-9505-4740-82A7-67CC2DDE43B3}" type="presParOf" srcId="{E33ED855-BDFA-4619-B3F8-A1C8AAD34D6C}" destId="{99AAE4A2-0AA8-415C-B3EB-FBAC0A7C286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1C25CD-75FF-411C-8B3E-999548E0E5D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A9436BD-B634-403A-965A-0E0F7B6D9F40}">
      <dgm:prSet phldrT="[Text]" custT="1"/>
      <dgm:spPr/>
      <dgm:t>
        <a:bodyPr/>
        <a:lstStyle/>
        <a:p>
          <a:r>
            <a:rPr lang="en-US" sz="1600" dirty="0">
              <a:solidFill>
                <a:schemeClr val="bg1"/>
              </a:solidFill>
              <a:latin typeface="+mj-lt"/>
              <a:cs typeface="Poppins" panose="00000500000000000000" pitchFamily="2" charset="0"/>
            </a:rPr>
            <a:t>GROUP Study attributes top reasons for overuse to: </a:t>
          </a:r>
          <a:endParaRPr lang="en-US" sz="1600" dirty="0"/>
        </a:p>
      </dgm:t>
    </dgm:pt>
    <dgm:pt modelId="{09377B20-324F-4815-92FB-86FE6435F6E6}" type="parTrans" cxnId="{196A83C2-E4AB-4115-9700-74724DAD965B}">
      <dgm:prSet/>
      <dgm:spPr/>
      <dgm:t>
        <a:bodyPr/>
        <a:lstStyle/>
        <a:p>
          <a:endParaRPr lang="en-US"/>
        </a:p>
      </dgm:t>
    </dgm:pt>
    <dgm:pt modelId="{BE644B76-9D53-4ABD-888B-E1AF731B4555}" type="sibTrans" cxnId="{196A83C2-E4AB-4115-9700-74724DAD965B}">
      <dgm:prSet/>
      <dgm:spPr/>
      <dgm:t>
        <a:bodyPr/>
        <a:lstStyle/>
        <a:p>
          <a:endParaRPr lang="en-US"/>
        </a:p>
      </dgm:t>
    </dgm:pt>
    <dgm:pt modelId="{46F91833-EF60-43F3-91EA-A2DDE366A63C}">
      <dgm:prSet custT="1"/>
      <dgm:spPr/>
      <dgm:t>
        <a:bodyPr/>
        <a:lstStyle/>
        <a:p>
          <a:r>
            <a:rPr lang="en-US" sz="1400" dirty="0">
              <a:solidFill>
                <a:schemeClr val="tx1"/>
              </a:solidFill>
              <a:latin typeface="+mj-lt"/>
              <a:cs typeface="Poppins" panose="00000500000000000000" pitchFamily="2" charset="0"/>
            </a:rPr>
            <a:t>emergency transfusion</a:t>
          </a:r>
        </a:p>
      </dgm:t>
    </dgm:pt>
    <dgm:pt modelId="{537B4F45-13F1-449B-8419-1D93987B82A7}" type="parTrans" cxnId="{A490197E-DCA2-4E03-B81E-EF2670962239}">
      <dgm:prSet/>
      <dgm:spPr/>
      <dgm:t>
        <a:bodyPr/>
        <a:lstStyle/>
        <a:p>
          <a:endParaRPr lang="en-US"/>
        </a:p>
      </dgm:t>
    </dgm:pt>
    <dgm:pt modelId="{9F756B1E-D7EB-4BCA-A57C-478018498C6A}" type="sibTrans" cxnId="{A490197E-DCA2-4E03-B81E-EF2670962239}">
      <dgm:prSet/>
      <dgm:spPr/>
      <dgm:t>
        <a:bodyPr/>
        <a:lstStyle/>
        <a:p>
          <a:endParaRPr lang="en-US"/>
        </a:p>
      </dgm:t>
    </dgm:pt>
    <dgm:pt modelId="{9D270CA0-1FEB-4413-80AF-764680266D62}">
      <dgm:prSet custT="1"/>
      <dgm:spPr/>
      <dgm:t>
        <a:bodyPr/>
        <a:lstStyle/>
        <a:p>
          <a:r>
            <a:rPr lang="en-US" sz="1400" dirty="0">
              <a:solidFill>
                <a:schemeClr val="tx1"/>
              </a:solidFill>
              <a:latin typeface="+mj-lt"/>
              <a:cs typeface="Poppins" panose="00000500000000000000" pitchFamily="2" charset="0"/>
            </a:rPr>
            <a:t>unit near expiration</a:t>
          </a:r>
        </a:p>
      </dgm:t>
    </dgm:pt>
    <dgm:pt modelId="{79FC5529-C11B-4572-AA10-59A2C05A39A6}" type="parTrans" cxnId="{FD4CA0CA-2C59-425D-BE35-6947B868A8D4}">
      <dgm:prSet/>
      <dgm:spPr/>
      <dgm:t>
        <a:bodyPr/>
        <a:lstStyle/>
        <a:p>
          <a:endParaRPr lang="en-US"/>
        </a:p>
      </dgm:t>
    </dgm:pt>
    <dgm:pt modelId="{6352CB28-D35F-4981-9970-3AA2023DEBC1}" type="sibTrans" cxnId="{FD4CA0CA-2C59-425D-BE35-6947B868A8D4}">
      <dgm:prSet/>
      <dgm:spPr/>
      <dgm:t>
        <a:bodyPr/>
        <a:lstStyle/>
        <a:p>
          <a:endParaRPr lang="en-US"/>
        </a:p>
      </dgm:t>
    </dgm:pt>
    <dgm:pt modelId="{764091E0-0457-4737-B531-3A65FF919F9A}">
      <dgm:prSet custT="1"/>
      <dgm:spPr/>
      <dgm:t>
        <a:bodyPr/>
        <a:lstStyle/>
        <a:p>
          <a:r>
            <a:rPr lang="en-US" sz="1400" dirty="0">
              <a:solidFill>
                <a:schemeClr val="tx1"/>
              </a:solidFill>
              <a:latin typeface="+mj-lt"/>
              <a:cs typeface="Poppins" panose="00000500000000000000" pitchFamily="2" charset="0"/>
            </a:rPr>
            <a:t>meet antigen negative requirement</a:t>
          </a:r>
        </a:p>
      </dgm:t>
    </dgm:pt>
    <dgm:pt modelId="{CFC4F9BC-2A74-4291-91E4-EA1099E1EAAB}" type="parTrans" cxnId="{D9C394A4-A1C6-41FC-BA86-5EAD1F4D7328}">
      <dgm:prSet/>
      <dgm:spPr/>
      <dgm:t>
        <a:bodyPr/>
        <a:lstStyle/>
        <a:p>
          <a:endParaRPr lang="en-US"/>
        </a:p>
      </dgm:t>
    </dgm:pt>
    <dgm:pt modelId="{7AA53BC8-25E6-45A0-A574-EDA5DB3F8FFA}" type="sibTrans" cxnId="{D9C394A4-A1C6-41FC-BA86-5EAD1F4D7328}">
      <dgm:prSet/>
      <dgm:spPr/>
      <dgm:t>
        <a:bodyPr/>
        <a:lstStyle/>
        <a:p>
          <a:endParaRPr lang="en-US"/>
        </a:p>
      </dgm:t>
    </dgm:pt>
    <dgm:pt modelId="{1E904AED-3759-4DEB-B0A0-61DDF257E364}" type="pres">
      <dgm:prSet presAssocID="{CC1C25CD-75FF-411C-8B3E-999548E0E5DE}" presName="Name0" presStyleCnt="0">
        <dgm:presLayoutVars>
          <dgm:dir/>
          <dgm:animLvl val="lvl"/>
          <dgm:resizeHandles val="exact"/>
        </dgm:presLayoutVars>
      </dgm:prSet>
      <dgm:spPr/>
    </dgm:pt>
    <dgm:pt modelId="{88CC28C7-1DAA-4AB5-B260-12CBECE3F576}" type="pres">
      <dgm:prSet presAssocID="{1A9436BD-B634-403A-965A-0E0F7B6D9F40}" presName="linNode" presStyleCnt="0"/>
      <dgm:spPr/>
    </dgm:pt>
    <dgm:pt modelId="{6CE2C041-2A71-48E7-8685-44B01059DEFE}" type="pres">
      <dgm:prSet presAssocID="{1A9436BD-B634-403A-965A-0E0F7B6D9F40}" presName="parentText" presStyleLbl="node1" presStyleIdx="0" presStyleCnt="1" custScaleX="153195">
        <dgm:presLayoutVars>
          <dgm:chMax val="1"/>
          <dgm:bulletEnabled val="1"/>
        </dgm:presLayoutVars>
      </dgm:prSet>
      <dgm:spPr/>
    </dgm:pt>
    <dgm:pt modelId="{2A3B2B65-1209-4DAB-8B4D-F474C3473A61}" type="pres">
      <dgm:prSet presAssocID="{1A9436BD-B634-403A-965A-0E0F7B6D9F40}" presName="descendantText" presStyleLbl="alignAccFollowNode1" presStyleIdx="0" presStyleCnt="1">
        <dgm:presLayoutVars>
          <dgm:bulletEnabled val="1"/>
        </dgm:presLayoutVars>
      </dgm:prSet>
      <dgm:spPr/>
    </dgm:pt>
  </dgm:ptLst>
  <dgm:cxnLst>
    <dgm:cxn modelId="{8FCB8428-4E7B-40E6-8106-96D57AB5CDBB}" type="presOf" srcId="{764091E0-0457-4737-B531-3A65FF919F9A}" destId="{2A3B2B65-1209-4DAB-8B4D-F474C3473A61}" srcOrd="0" destOrd="2" presId="urn:microsoft.com/office/officeart/2005/8/layout/vList5"/>
    <dgm:cxn modelId="{97FE1D2C-E235-41B3-A1CC-0CD100203E0D}" type="presOf" srcId="{46F91833-EF60-43F3-91EA-A2DDE366A63C}" destId="{2A3B2B65-1209-4DAB-8B4D-F474C3473A61}" srcOrd="0" destOrd="0" presId="urn:microsoft.com/office/officeart/2005/8/layout/vList5"/>
    <dgm:cxn modelId="{A490197E-DCA2-4E03-B81E-EF2670962239}" srcId="{1A9436BD-B634-403A-965A-0E0F7B6D9F40}" destId="{46F91833-EF60-43F3-91EA-A2DDE366A63C}" srcOrd="0" destOrd="0" parTransId="{537B4F45-13F1-449B-8419-1D93987B82A7}" sibTransId="{9F756B1E-D7EB-4BCA-A57C-478018498C6A}"/>
    <dgm:cxn modelId="{D9C394A4-A1C6-41FC-BA86-5EAD1F4D7328}" srcId="{1A9436BD-B634-403A-965A-0E0F7B6D9F40}" destId="{764091E0-0457-4737-B531-3A65FF919F9A}" srcOrd="2" destOrd="0" parTransId="{CFC4F9BC-2A74-4291-91E4-EA1099E1EAAB}" sibTransId="{7AA53BC8-25E6-45A0-A574-EDA5DB3F8FFA}"/>
    <dgm:cxn modelId="{F94681C1-513D-4923-AA79-849A177A0650}" type="presOf" srcId="{9D270CA0-1FEB-4413-80AF-764680266D62}" destId="{2A3B2B65-1209-4DAB-8B4D-F474C3473A61}" srcOrd="0" destOrd="1" presId="urn:microsoft.com/office/officeart/2005/8/layout/vList5"/>
    <dgm:cxn modelId="{196A83C2-E4AB-4115-9700-74724DAD965B}" srcId="{CC1C25CD-75FF-411C-8B3E-999548E0E5DE}" destId="{1A9436BD-B634-403A-965A-0E0F7B6D9F40}" srcOrd="0" destOrd="0" parTransId="{09377B20-324F-4815-92FB-86FE6435F6E6}" sibTransId="{BE644B76-9D53-4ABD-888B-E1AF731B4555}"/>
    <dgm:cxn modelId="{39455BC9-839E-4235-BE31-9FCBF553F20A}" type="presOf" srcId="{1A9436BD-B634-403A-965A-0E0F7B6D9F40}" destId="{6CE2C041-2A71-48E7-8685-44B01059DEFE}" srcOrd="0" destOrd="0" presId="urn:microsoft.com/office/officeart/2005/8/layout/vList5"/>
    <dgm:cxn modelId="{FD4CA0CA-2C59-425D-BE35-6947B868A8D4}" srcId="{1A9436BD-B634-403A-965A-0E0F7B6D9F40}" destId="{9D270CA0-1FEB-4413-80AF-764680266D62}" srcOrd="1" destOrd="0" parTransId="{79FC5529-C11B-4572-AA10-59A2C05A39A6}" sibTransId="{6352CB28-D35F-4981-9970-3AA2023DEBC1}"/>
    <dgm:cxn modelId="{505564DD-AA46-4402-90AD-83D2EA668D89}" type="presOf" srcId="{CC1C25CD-75FF-411C-8B3E-999548E0E5DE}" destId="{1E904AED-3759-4DEB-B0A0-61DDF257E364}" srcOrd="0" destOrd="0" presId="urn:microsoft.com/office/officeart/2005/8/layout/vList5"/>
    <dgm:cxn modelId="{FDED2714-83FE-4471-B2B7-9E9ECAC06B67}" type="presParOf" srcId="{1E904AED-3759-4DEB-B0A0-61DDF257E364}" destId="{88CC28C7-1DAA-4AB5-B260-12CBECE3F576}" srcOrd="0" destOrd="0" presId="urn:microsoft.com/office/officeart/2005/8/layout/vList5"/>
    <dgm:cxn modelId="{D1C2C734-5168-4C97-8603-3FF832BCB697}" type="presParOf" srcId="{88CC28C7-1DAA-4AB5-B260-12CBECE3F576}" destId="{6CE2C041-2A71-48E7-8685-44B01059DEFE}" srcOrd="0" destOrd="0" presId="urn:microsoft.com/office/officeart/2005/8/layout/vList5"/>
    <dgm:cxn modelId="{7F78D2E1-D951-4B6A-BCB9-5D4068E09A3E}" type="presParOf" srcId="{88CC28C7-1DAA-4AB5-B260-12CBECE3F576}" destId="{2A3B2B65-1209-4DAB-8B4D-F474C3473A61}"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2DACF-D9B1-4FC7-9A97-028EC764F8AD}">
      <dsp:nvSpPr>
        <dsp:cNvPr id="0" name=""/>
        <dsp:cNvSpPr/>
      </dsp:nvSpPr>
      <dsp:spPr>
        <a:xfrm>
          <a:off x="464017" y="2688"/>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a:rPr>
            <a:t>Avg O negative </a:t>
          </a:r>
          <a:r>
            <a:rPr lang="en-US" sz="1400" b="1" kern="1200">
              <a:latin typeface="+mj-lt"/>
              <a:cs typeface="Poppins"/>
            </a:rPr>
            <a:t>patient population </a:t>
          </a:r>
          <a:r>
            <a:rPr lang="en-US" sz="1400" b="0" kern="1200">
              <a:latin typeface="+mj-lt"/>
              <a:cs typeface="Poppins"/>
            </a:rPr>
            <a:t>is</a:t>
          </a:r>
          <a:r>
            <a:rPr lang="en-US" sz="1400" b="1" kern="1200">
              <a:latin typeface="+mj-lt"/>
              <a:cs typeface="Poppins"/>
            </a:rPr>
            <a:t> 6.9% </a:t>
          </a:r>
        </a:p>
      </dsp:txBody>
      <dsp:txXfrm>
        <a:off x="464017" y="2688"/>
        <a:ext cx="2586904" cy="1217185"/>
      </dsp:txXfrm>
    </dsp:sp>
    <dsp:sp modelId="{F322E25C-74A7-4556-8E0D-2BD54C205E64}">
      <dsp:nvSpPr>
        <dsp:cNvPr id="0" name=""/>
        <dsp:cNvSpPr/>
      </dsp:nvSpPr>
      <dsp:spPr>
        <a:xfrm>
          <a:off x="464017" y="1422737"/>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a:rPr>
            <a:t>12-month O negative </a:t>
          </a:r>
          <a:r>
            <a:rPr lang="en-US" sz="1400" b="1" u="none" kern="1200">
              <a:latin typeface="+mj-lt"/>
              <a:cs typeface="Poppins"/>
            </a:rPr>
            <a:t>distributions </a:t>
          </a:r>
          <a:r>
            <a:rPr lang="en-US" sz="1400" b="0" u="none" kern="1200">
              <a:latin typeface="+mj-lt"/>
              <a:cs typeface="Poppins"/>
            </a:rPr>
            <a:t>are</a:t>
          </a:r>
          <a:r>
            <a:rPr lang="en-US" sz="1400" b="1" u="none" kern="1200">
              <a:latin typeface="+mj-lt"/>
              <a:cs typeface="Poppins"/>
            </a:rPr>
            <a:t> 13.2% </a:t>
          </a:r>
        </a:p>
      </dsp:txBody>
      <dsp:txXfrm>
        <a:off x="464017" y="1422737"/>
        <a:ext cx="2586904" cy="1217185"/>
      </dsp:txXfrm>
    </dsp:sp>
    <dsp:sp modelId="{99AAE4A2-0AA8-415C-B3EB-FBAC0A7C2868}">
      <dsp:nvSpPr>
        <dsp:cNvPr id="0" name=""/>
        <dsp:cNvSpPr/>
      </dsp:nvSpPr>
      <dsp:spPr>
        <a:xfrm>
          <a:off x="464017" y="2843456"/>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panose="00000500000000000000" pitchFamily="2" charset="0"/>
            </a:rPr>
            <a:t>Resulting in near constant </a:t>
          </a:r>
          <a:r>
            <a:rPr lang="en-US" sz="1400" b="1" kern="1200">
              <a:latin typeface="+mj-lt"/>
              <a:cs typeface="Poppins" panose="00000500000000000000" pitchFamily="2" charset="0"/>
            </a:rPr>
            <a:t>O negative shortage</a:t>
          </a:r>
        </a:p>
      </dsp:txBody>
      <dsp:txXfrm>
        <a:off x="464017" y="2843456"/>
        <a:ext cx="2586904" cy="121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B2B65-1209-4DAB-8B4D-F474C3473A61}">
      <dsp:nvSpPr>
        <dsp:cNvPr id="0" name=""/>
        <dsp:cNvSpPr/>
      </dsp:nvSpPr>
      <dsp:spPr>
        <a:xfrm rot="5400000">
          <a:off x="1376138" y="291692"/>
          <a:ext cx="1802423" cy="167184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emergency transfusion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unit near expiration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meet antigen negative requirement</a:t>
          </a:r>
        </a:p>
      </dsp:txBody>
      <dsp:txXfrm rot="-5400000">
        <a:off x="1441426" y="308018"/>
        <a:ext cx="1590234" cy="1639197"/>
      </dsp:txXfrm>
    </dsp:sp>
    <dsp:sp modelId="{6CE2C041-2A71-48E7-8685-44B01059DEFE}">
      <dsp:nvSpPr>
        <dsp:cNvPr id="0" name=""/>
        <dsp:cNvSpPr/>
      </dsp:nvSpPr>
      <dsp:spPr>
        <a:xfrm>
          <a:off x="759" y="1101"/>
          <a:ext cx="1440667" cy="2253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cs typeface="Poppins" panose="00000500000000000000" pitchFamily="2" charset="0"/>
            </a:rPr>
            <a:t>GROUP Study attributes top reasons for overuse to: </a:t>
          </a:r>
          <a:endParaRPr lang="en-US" sz="1600" kern="1200" dirty="0"/>
        </a:p>
      </dsp:txBody>
      <dsp:txXfrm>
        <a:off x="71087" y="71429"/>
        <a:ext cx="1300011" cy="21123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0.32246</cdr:x>
      <cdr:y>0.40508</cdr:y>
    </cdr:from>
    <cdr:to>
      <cdr:x>0.40059</cdr:x>
      <cdr:y>0.6273</cdr:y>
    </cdr:to>
    <cdr:sp macro="" textlink="">
      <cdr:nvSpPr>
        <cdr:cNvPr id="2" name="TextBox 1">
          <a:extLst xmlns:a="http://schemas.openxmlformats.org/drawingml/2006/main">
            <a:ext uri="{FF2B5EF4-FFF2-40B4-BE49-F238E27FC236}">
              <a16:creationId xmlns:a16="http://schemas.microsoft.com/office/drawing/2014/main" id="{38CA1B2D-AC8F-C168-055C-8BBBCA9510DD}"/>
            </a:ext>
          </a:extLst>
        </cdr:cNvPr>
        <cdr:cNvSpPr txBox="1"/>
      </cdr:nvSpPr>
      <cdr:spPr>
        <a:xfrm xmlns:a="http://schemas.openxmlformats.org/drawingml/2006/main">
          <a:off x="3774186" y="166681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400" b="1" kern="1200" dirty="0">
              <a:solidFill>
                <a:srgbClr val="387A78"/>
              </a:solidFill>
            </a:rPr>
            <a:t>&lt;6.9%</a:t>
          </a:r>
        </a:p>
      </cdr:txBody>
    </cdr:sp>
  </cdr:relSizeAnchor>
  <cdr:relSizeAnchor xmlns:cdr="http://schemas.openxmlformats.org/drawingml/2006/chartDrawing">
    <cdr:from>
      <cdr:x>0.36442</cdr:x>
      <cdr:y>0.77778</cdr:y>
    </cdr:from>
    <cdr:to>
      <cdr:x>0.44254</cdr:x>
      <cdr:y>1</cdr:y>
    </cdr:to>
    <cdr:sp macro="" textlink="">
      <cdr:nvSpPr>
        <cdr:cNvPr id="3" name="TextBox 2">
          <a:extLst xmlns:a="http://schemas.openxmlformats.org/drawingml/2006/main">
            <a:ext uri="{FF2B5EF4-FFF2-40B4-BE49-F238E27FC236}">
              <a16:creationId xmlns:a16="http://schemas.microsoft.com/office/drawing/2014/main" id="{56E040C3-7D65-D5B3-FC9B-92BEC15FF005}"/>
            </a:ext>
          </a:extLst>
        </cdr:cNvPr>
        <cdr:cNvSpPr txBox="1"/>
      </cdr:nvSpPr>
      <cdr:spPr>
        <a:xfrm xmlns:a="http://schemas.openxmlformats.org/drawingml/2006/main">
          <a:off x="4265279" y="3200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kern="1200" dirty="0">
              <a:solidFill>
                <a:srgbClr val="387A78"/>
              </a:solidFill>
            </a:rPr>
            <a:t>O negative </a:t>
          </a:r>
        </a:p>
        <a:p xmlns:a="http://schemas.openxmlformats.org/drawingml/2006/main">
          <a:pPr algn="ctr"/>
          <a:r>
            <a:rPr lang="en-US" sz="1800" b="1" kern="1200" dirty="0">
              <a:solidFill>
                <a:srgbClr val="387A78"/>
              </a:solidFill>
            </a:rPr>
            <a:t>patient population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2/21/2025</a:t>
            </a:fld>
            <a:endParaRPr lang="en-US" altLang="en-US" dirty="0"/>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2/21/2025</a:t>
            </a:fld>
            <a:endParaRPr lang="en-US" altLang="en-US" dirty="0"/>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graph from AABB shows the national Group O blood supply, this data is obtained from ARC plus other large blood collectors.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orange line represents National O negative inventory, which runs near critical low levels much of the time.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O negative supplies have not experienced optimal levels since 2021, an anomaly associated with strong donor turnout during the pandemic</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Instead, O negative red cells are in chronic short supply, resulting in  instability, operational burden for blood centers and healthcare providers and patients potentially lacking the blood they require.  </a:t>
            </a:r>
            <a:r>
              <a:rPr lang="en-US" sz="1200" b="1" dirty="0">
                <a:latin typeface="+mn-lt"/>
                <a:cs typeface="Poppins"/>
              </a:rPr>
              <a:t>Action is required.</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3</a:t>
            </a:fld>
            <a:endParaRPr lang="en-US" altLang="en-US" dirty="0"/>
          </a:p>
        </p:txBody>
      </p:sp>
    </p:spTree>
    <p:extLst>
      <p:ext uri="{BB962C8B-B14F-4D97-AF65-F5344CB8AC3E}">
        <p14:creationId xmlns:p14="http://schemas.microsoft.com/office/powerpoint/2010/main" val="118154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should be switched to type-specific RBCs as soon as pretransfusion testing is completed and compatible blood is available. Verification of the patient's ABO type requires either a second specimen drawn at the current visit or, if available, comparison of the current testing result with blood bank records. Alternatively, some institutions use electronic patient verification to eliminate the need to test a second separately drawn specimen to confirm the recipient blood type.</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14</a:t>
            </a:fld>
            <a:endParaRPr lang="en-US" altLang="en-US" dirty="0"/>
          </a:p>
        </p:txBody>
      </p:sp>
    </p:spTree>
    <p:extLst>
      <p:ext uri="{BB962C8B-B14F-4D97-AF65-F5344CB8AC3E}">
        <p14:creationId xmlns:p14="http://schemas.microsoft.com/office/powerpoint/2010/main" val="3212182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16</a:t>
            </a:fld>
            <a:endParaRPr lang="en-US" altLang="en-US" dirty="0"/>
          </a:p>
        </p:txBody>
      </p:sp>
    </p:spTree>
    <p:extLst>
      <p:ext uri="{BB962C8B-B14F-4D97-AF65-F5344CB8AC3E}">
        <p14:creationId xmlns:p14="http://schemas.microsoft.com/office/powerpoint/2010/main" val="238388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620A-026E-9A8B-C9D9-336271CDC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D5F6B-6F02-7565-E4F4-4BD1CDCC3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60BE8-E095-5525-117F-14E708BE0010}"/>
              </a:ext>
            </a:extLst>
          </p:cNvPr>
          <p:cNvSpPr>
            <a:spLocks noGrp="1"/>
          </p:cNvSpPr>
          <p:nvPr>
            <p:ph type="body" idx="1"/>
          </p:nvPr>
        </p:nvSpPr>
        <p:spPr/>
        <p:txBody>
          <a:bodyPr/>
          <a:lstStyle/>
          <a:p>
            <a:r>
              <a:rPr lang="en-US" dirty="0"/>
              <a:t>When reviewing the facts, it is clear must act now to protect the blood supply of the future.  </a:t>
            </a:r>
          </a:p>
          <a:p>
            <a:endParaRPr lang="en-US" dirty="0"/>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O negative blood is in chronic short supply.  </a:t>
            </a:r>
          </a:p>
          <a:p>
            <a:pPr marL="342900" marR="0" lvl="0" indent="-342900">
              <a:lnSpc>
                <a:spcPct val="107000"/>
              </a:lnSpc>
              <a:buClr>
                <a:srgbClr val="387A78"/>
              </a:buClr>
              <a:buFont typeface="Symbol" panose="05050102010706020507" pitchFamily="18" charset="2"/>
              <a:buChar char=""/>
              <a:tabLst>
                <a:tab pos="1943100" algn="l"/>
              </a:tabLst>
            </a:pPr>
            <a:r>
              <a:rPr lang="en-US" sz="1200" kern="100" dirty="0">
                <a:latin typeface="+mj-lt"/>
                <a:ea typeface="Calibri" panose="020F0502020204030204" pitchFamily="34" charset="0"/>
                <a:cs typeface="Times New Roman" panose="02020603050405020304" pitchFamily="18" charset="0"/>
              </a:rPr>
              <a:t>O negative inventory remains low and unstable despite robust collections.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Changing demographics and donor populations will further challenge stable O negative supplies.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Studies indicate O negative shortages stems from significant overuse when O negative blood was not required for transfusion.</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Demand for O negative blood continues to rise as it is operationally more convenient, but not medically required.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Patient care, especially for those that require O negative blood is adversely impacted by inconsistencies in supply.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Without action, O negative shortages and their impact on patient care will only worsen. </a:t>
            </a:r>
          </a:p>
          <a:p>
            <a:endParaRPr lang="en-US" dirty="0"/>
          </a:p>
        </p:txBody>
      </p:sp>
      <p:sp>
        <p:nvSpPr>
          <p:cNvPr id="4" name="Slide Number Placeholder 3">
            <a:extLst>
              <a:ext uri="{FF2B5EF4-FFF2-40B4-BE49-F238E27FC236}">
                <a16:creationId xmlns:a16="http://schemas.microsoft.com/office/drawing/2014/main" id="{2F12B658-0FFD-4E22-1513-C101F0321C28}"/>
              </a:ext>
            </a:extLst>
          </p:cNvPr>
          <p:cNvSpPr>
            <a:spLocks noGrp="1"/>
          </p:cNvSpPr>
          <p:nvPr>
            <p:ph type="sldNum" sz="quarter" idx="5"/>
          </p:nvPr>
        </p:nvSpPr>
        <p:spPr/>
        <p:txBody>
          <a:bodyPr/>
          <a:lstStyle/>
          <a:p>
            <a:fld id="{32147365-E455-3545-B722-CC3F3EF8BD17}" type="slidenum">
              <a:rPr lang="en-US" altLang="en-US" smtClean="0"/>
              <a:pPr/>
              <a:t>17</a:t>
            </a:fld>
            <a:endParaRPr lang="en-US" altLang="en-US" dirty="0"/>
          </a:p>
        </p:txBody>
      </p:sp>
    </p:spTree>
    <p:extLst>
      <p:ext uri="{BB962C8B-B14F-4D97-AF65-F5344CB8AC3E}">
        <p14:creationId xmlns:p14="http://schemas.microsoft.com/office/powerpoint/2010/main" val="283339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19</a:t>
            </a:fld>
            <a:endParaRPr lang="en-US" altLang="en-US" dirty="0"/>
          </a:p>
        </p:txBody>
      </p:sp>
    </p:spTree>
    <p:extLst>
      <p:ext uri="{BB962C8B-B14F-4D97-AF65-F5344CB8AC3E}">
        <p14:creationId xmlns:p14="http://schemas.microsoft.com/office/powerpoint/2010/main" val="31594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a:t>Distributions to hospitals have been steadily increasing for the past decade.  In the last quarter of 2024, ARC averaged 13.5% O neg distributions!!!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a:t>But remember that only 6.9% of donors are O negative blood type.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mn-lt"/>
                <a:ea typeface="Geneva"/>
              </a:rPr>
              <a:t>As hospitals stock fewer blood products, they have increasingly relied on O negative units, which is the universal blood type, out of convenience and cost avoidance. </a:t>
            </a:r>
            <a:endParaRPr lang="en-US" sz="1200">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a:t>This high hospital demand, at nearly double the rate of the donor and patient population, causes O neg inventory to remain near critical low despite robust blood collections!</a:t>
            </a:r>
          </a:p>
          <a:p>
            <a:endParaRPr lang="en-US"/>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4</a:t>
            </a:fld>
            <a:endParaRPr lang="en-US" altLang="en-US"/>
          </a:p>
        </p:txBody>
      </p:sp>
    </p:spTree>
    <p:extLst>
      <p:ext uri="{BB962C8B-B14F-4D97-AF65-F5344CB8AC3E}">
        <p14:creationId xmlns:p14="http://schemas.microsoft.com/office/powerpoint/2010/main" val="262835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BCE0-8B8C-F1B5-FE38-36C9EA2C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B67E-ACA0-4B81-3ABD-5FF895240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04842-4DF0-6ACB-E021-E37F8A7C9486}"/>
              </a:ext>
            </a:extLst>
          </p:cNvPr>
          <p:cNvSpPr>
            <a:spLocks noGrp="1"/>
          </p:cNvSpPr>
          <p:nvPr>
            <p:ph type="body" idx="1"/>
          </p:nvPr>
        </p:nvSpPr>
        <p:spPr/>
        <p:txBody>
          <a:bodyPr/>
          <a:lstStyle/>
          <a:p>
            <a:pPr marL="457200" indent="-457200">
              <a:buFont typeface="Arial" panose="020B0604020202020204" pitchFamily="34" charset="0"/>
              <a:buChar char="•"/>
            </a:pPr>
            <a:r>
              <a:rPr lang="en-US" sz="1200" dirty="0"/>
              <a:t>These three studies demonstrate there is likely significant overutilization of O negative red blood cells by hospitals.  Some of the most common sources of O neg overutilization are transfusion of O neg during emergencies (even to males and females beyond childbearing potential) and units that are near expiration are given to non-O negative patients for routine transfusions so that they are not “wasted”.  These may be two areas to focus on when looking for ways to reduce O negative utilization rates.</a:t>
            </a:r>
          </a:p>
          <a:p>
            <a:pPr marL="457200" indent="-457200">
              <a:buFont typeface="Arial" panose="020B0604020202020204" pitchFamily="34" charset="0"/>
              <a:buChar char="•"/>
            </a:pPr>
            <a:r>
              <a:rPr lang="en-US" sz="1200" dirty="0"/>
              <a:t>Note:  Using O negative units to meet antigen negative requirements for non-O negative patients is another potential source of overutilization The Red Cross is investing to create a more diverse donor pool and to recruit and retain Black/African American and Latino blood donors.  By diversifying the donor population and ordering type specific antigen negative units, we can better meet our patients with sickle cell disease needs and preserve O negative units for the patients that need them most.</a:t>
            </a:r>
          </a:p>
          <a:p>
            <a:endParaRPr lang="en-US" dirty="0"/>
          </a:p>
        </p:txBody>
      </p:sp>
      <p:sp>
        <p:nvSpPr>
          <p:cNvPr id="4" name="Slide Number Placeholder 3">
            <a:extLst>
              <a:ext uri="{FF2B5EF4-FFF2-40B4-BE49-F238E27FC236}">
                <a16:creationId xmlns:a16="http://schemas.microsoft.com/office/drawing/2014/main" id="{13265AE1-3C25-42A1-E1B4-ADF3B16787EF}"/>
              </a:ext>
            </a:extLst>
          </p:cNvPr>
          <p:cNvSpPr>
            <a:spLocks noGrp="1"/>
          </p:cNvSpPr>
          <p:nvPr>
            <p:ph type="sldNum" sz="quarter" idx="5"/>
          </p:nvPr>
        </p:nvSpPr>
        <p:spPr/>
        <p:txBody>
          <a:bodyPr/>
          <a:lstStyle/>
          <a:p>
            <a:fld id="{E2C1DF50-9F81-42C0-885B-F3054E4F5832}" type="slidenum">
              <a:rPr lang="en-US" smtClean="0"/>
              <a:t>5</a:t>
            </a:fld>
            <a:endParaRPr lang="en-US" dirty="0"/>
          </a:p>
        </p:txBody>
      </p:sp>
    </p:spTree>
    <p:extLst>
      <p:ext uri="{BB962C8B-B14F-4D97-AF65-F5344CB8AC3E}">
        <p14:creationId xmlns:p14="http://schemas.microsoft.com/office/powerpoint/2010/main" val="312449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GROUP study</a:t>
            </a:r>
          </a:p>
          <a:p>
            <a:pPr lvl="1"/>
            <a:r>
              <a:rPr lang="en-US" sz="2533" b="1" dirty="0"/>
              <a:t>43.2%</a:t>
            </a:r>
            <a:r>
              <a:rPr lang="en-US" sz="2533" dirty="0"/>
              <a:t> of O neg units given to non-O neg recipients</a:t>
            </a:r>
          </a:p>
          <a:p>
            <a:pPr lvl="2"/>
            <a:r>
              <a:rPr lang="en-US" sz="2266" dirty="0"/>
              <a:t>Top 3 reasons:  emergency transfusion, unit near expiration, meet antigen negative requirement</a:t>
            </a:r>
          </a:p>
          <a:p>
            <a:r>
              <a:rPr lang="en-US" sz="3067" dirty="0"/>
              <a:t>Stanford experience</a:t>
            </a:r>
          </a:p>
          <a:p>
            <a:pPr lvl="1"/>
            <a:r>
              <a:rPr lang="en-US" sz="2533" b="1" dirty="0"/>
              <a:t>67%</a:t>
            </a:r>
            <a:r>
              <a:rPr lang="en-US" sz="2533" dirty="0"/>
              <a:t> O neg units transfused to non-O neg recipients, </a:t>
            </a:r>
          </a:p>
          <a:p>
            <a:pPr lvl="2"/>
            <a:r>
              <a:rPr lang="en-US" sz="2266" dirty="0"/>
              <a:t>O neg units at end of shelf life more likely to be transfused to non-O neg patients to prevent wastage</a:t>
            </a:r>
          </a:p>
          <a:p>
            <a:r>
              <a:rPr lang="en-US" sz="2800" dirty="0"/>
              <a:t>OPTIMUS study  </a:t>
            </a:r>
          </a:p>
          <a:p>
            <a:pPr lvl="1"/>
            <a:r>
              <a:rPr lang="en-US" sz="2533" b="1" dirty="0"/>
              <a:t>44.5%</a:t>
            </a:r>
            <a:r>
              <a:rPr lang="en-US" sz="2533" dirty="0"/>
              <a:t> O neg transfusions could have used O pos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6</a:t>
            </a:fld>
            <a:endParaRPr lang="en-US" altLang="en-US" dirty="0"/>
          </a:p>
        </p:txBody>
      </p:sp>
    </p:spTree>
    <p:extLst>
      <p:ext uri="{BB962C8B-B14F-4D97-AF65-F5344CB8AC3E}">
        <p14:creationId xmlns:p14="http://schemas.microsoft.com/office/powerpoint/2010/main" val="50841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7</a:t>
            </a:fld>
            <a:endParaRPr lang="en-US" altLang="en-US" dirty="0"/>
          </a:p>
        </p:txBody>
      </p:sp>
    </p:spTree>
    <p:extLst>
      <p:ext uri="{BB962C8B-B14F-4D97-AF65-F5344CB8AC3E}">
        <p14:creationId xmlns:p14="http://schemas.microsoft.com/office/powerpoint/2010/main" val="245042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8</a:t>
            </a:fld>
            <a:endParaRPr lang="en-US" altLang="en-US" dirty="0"/>
          </a:p>
        </p:txBody>
      </p:sp>
    </p:spTree>
    <p:extLst>
      <p:ext uri="{BB962C8B-B14F-4D97-AF65-F5344CB8AC3E}">
        <p14:creationId xmlns:p14="http://schemas.microsoft.com/office/powerpoint/2010/main" val="403215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AABB Association Bulletin on Recommendations for the use of group O red blood cells is an excellent resource that provides actionable and evidence-based recommendations for both hospitals and blood collectors to help stabilize the group O negative supply.  This document calls out the need for blood collectors to share education on O negative stewardship with hospitals.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chemeClr val="bg1"/>
                </a:solidFill>
                <a:latin typeface="+mn-lt"/>
                <a:cs typeface="Poppins" panose="00000500000000000000" pitchFamily="2" charset="0"/>
              </a:rPr>
              <a:t>It’s our </a:t>
            </a:r>
            <a:r>
              <a:rPr lang="en-US" sz="1200" b="1" dirty="0">
                <a:solidFill>
                  <a:schemeClr val="bg1"/>
                </a:solidFill>
                <a:latin typeface="+mn-lt"/>
                <a:cs typeface="Poppins" panose="00000500000000000000" pitchFamily="2" charset="0"/>
              </a:rPr>
              <a:t>collective obligation </a:t>
            </a:r>
            <a:r>
              <a:rPr lang="en-US" sz="1200" dirty="0">
                <a:solidFill>
                  <a:schemeClr val="bg1"/>
                </a:solidFill>
                <a:latin typeface="+mn-lt"/>
                <a:cs typeface="Poppins" panose="00000500000000000000" pitchFamily="2" charset="0"/>
              </a:rPr>
              <a:t>to act now to ensure O negative availability for patients who require O negative red cells.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E2C1DF50-9F81-42C0-885B-F3054E4F5832}" type="slidenum">
              <a:rPr lang="en-US" smtClean="0"/>
              <a:t>9</a:t>
            </a:fld>
            <a:endParaRPr lang="en-US" dirty="0"/>
          </a:p>
        </p:txBody>
      </p:sp>
    </p:spTree>
    <p:extLst>
      <p:ext uri="{BB962C8B-B14F-4D97-AF65-F5344CB8AC3E}">
        <p14:creationId xmlns:p14="http://schemas.microsoft.com/office/powerpoint/2010/main" val="352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12</a:t>
            </a:fld>
            <a:endParaRPr lang="en-US" altLang="en-US" dirty="0"/>
          </a:p>
        </p:txBody>
      </p:sp>
    </p:spTree>
    <p:extLst>
      <p:ext uri="{BB962C8B-B14F-4D97-AF65-F5344CB8AC3E}">
        <p14:creationId xmlns:p14="http://schemas.microsoft.com/office/powerpoint/2010/main" val="296277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Benchmark data are not widely available to guide hospitals in what is appropriate group O Rh(D)-negative usage. Therefore, hospitals should conduct periodic audits of group O blood use to better understand their utilization patterns and develop policies for appropriate usage. </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13</a:t>
            </a:fld>
            <a:endParaRPr lang="en-US" altLang="en-US" dirty="0"/>
          </a:p>
        </p:txBody>
      </p:sp>
    </p:spTree>
    <p:extLst>
      <p:ext uri="{BB962C8B-B14F-4D97-AF65-F5344CB8AC3E}">
        <p14:creationId xmlns:p14="http://schemas.microsoft.com/office/powerpoint/2010/main" val="2189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47E0A9E4-2EB3-6DB0-52C2-0E1B120B69DE}"/>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099D7-2E43-4C7A-BDAA-5385D0FD7BD4}" type="datetimeFigureOut">
              <a:rPr lang="en-US" smtClean="0"/>
              <a:t>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53766" y="4875790"/>
            <a:ext cx="295424" cy="274638"/>
          </a:xfrm>
          <a:prstGeom prst="rect">
            <a:avLst/>
          </a:prstGeom>
        </p:spPr>
        <p:txBody>
          <a:bodyPr/>
          <a:lstStyle/>
          <a:p>
            <a:fld id="{5DB7D103-2882-4BD8-AB2F-7D8B92AE1A5F}" type="slidenum">
              <a:rPr lang="en-US" smtClean="0"/>
              <a:t>‹#›</a:t>
            </a:fld>
            <a:endParaRPr lang="en-US" dirty="0"/>
          </a:p>
        </p:txBody>
      </p:sp>
    </p:spTree>
    <p:extLst>
      <p:ext uri="{BB962C8B-B14F-4D97-AF65-F5344CB8AC3E}">
        <p14:creationId xmlns:p14="http://schemas.microsoft.com/office/powerpoint/2010/main" val="64083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5" name="Content Placeholder 2"/>
          <p:cNvSpPr>
            <a:spLocks noGrp="1"/>
          </p:cNvSpPr>
          <p:nvPr>
            <p:ph sz="half" idx="1"/>
          </p:nvPr>
        </p:nvSpPr>
        <p:spPr>
          <a:xfrm>
            <a:off x="457200" y="1200151"/>
            <a:ext cx="4038600" cy="3086306"/>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4648200" y="1200151"/>
            <a:ext cx="4038600" cy="3086307"/>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26FB1B93-B263-1448-911D-DC5426E360ED}"/>
              </a:ext>
            </a:extLst>
          </p:cNvPr>
          <p:cNvSpPr>
            <a:spLocks noGrp="1"/>
          </p:cNvSpPr>
          <p:nvPr>
            <p:ph type="ftr" sz="quarter" idx="10"/>
          </p:nvPr>
        </p:nvSpPr>
        <p:spPr/>
        <p:txBody>
          <a:bodyPr/>
          <a:lstStyle>
            <a:lvl1pPr>
              <a:defRPr/>
            </a:lvl1pPr>
          </a:lstStyle>
          <a:p>
            <a:pPr>
              <a:defRPr/>
            </a:pPr>
            <a:endParaRPr lang="en-US" dirty="0"/>
          </a:p>
        </p:txBody>
      </p:sp>
      <p:sp>
        <p:nvSpPr>
          <p:cNvPr id="8" name="Slide Number Placeholder 8">
            <a:extLst>
              <a:ext uri="{FF2B5EF4-FFF2-40B4-BE49-F238E27FC236}">
                <a16:creationId xmlns:a16="http://schemas.microsoft.com/office/drawing/2014/main" id="{59EB029D-92B9-3949-B2B4-7279A1A15387}"/>
              </a:ext>
            </a:extLst>
          </p:cNvPr>
          <p:cNvSpPr>
            <a:spLocks noGrp="1"/>
          </p:cNvSpPr>
          <p:nvPr>
            <p:ph type="sldNum" sz="quarter" idx="11"/>
          </p:nvPr>
        </p:nvSpPr>
        <p:spPr/>
        <p:txBody>
          <a:bodyPr/>
          <a:lstStyle>
            <a:lvl1pPr>
              <a:defRPr/>
            </a:lvl1pPr>
          </a:lstStyle>
          <a:p>
            <a:fld id="{241F6EB1-77E1-8745-AB25-831EAE796211}" type="slidenum">
              <a:rPr lang="en-US" altLang="en-US"/>
              <a:pPr/>
              <a:t>‹#›</a:t>
            </a:fld>
            <a:endParaRPr lang="en-US" altLang="en-US" dirty="0"/>
          </a:p>
        </p:txBody>
      </p:sp>
    </p:spTree>
    <p:extLst>
      <p:ext uri="{BB962C8B-B14F-4D97-AF65-F5344CB8AC3E}">
        <p14:creationId xmlns:p14="http://schemas.microsoft.com/office/powerpoint/2010/main" val="285205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8229600" cy="2967019"/>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12" name="Slide Number Placeholder 8">
            <a:extLst>
              <a:ext uri="{FF2B5EF4-FFF2-40B4-BE49-F238E27FC236}">
                <a16:creationId xmlns:a16="http://schemas.microsoft.com/office/drawing/2014/main" id="{1314DE29-27DD-020A-0984-B5E7609D93C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50484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9" name="Slide Number Placeholder 8">
            <a:extLst>
              <a:ext uri="{FF2B5EF4-FFF2-40B4-BE49-F238E27FC236}">
                <a16:creationId xmlns:a16="http://schemas.microsoft.com/office/drawing/2014/main" id="{516EB6C4-158C-78D4-3784-DAC1FE32AA7B}"/>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2936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dirty="0"/>
          </a:p>
        </p:txBody>
      </p:sp>
      <p:sp>
        <p:nvSpPr>
          <p:cNvPr id="7" name="Slide Number Placeholder 8">
            <a:extLst>
              <a:ext uri="{FF2B5EF4-FFF2-40B4-BE49-F238E27FC236}">
                <a16:creationId xmlns:a16="http://schemas.microsoft.com/office/drawing/2014/main" id="{D05FB45B-AC93-2A79-E594-C3FD7045EC14}"/>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1534156"/>
            <a:ext cx="7062651" cy="2075188"/>
          </a:xfrm>
          <a:prstGeom prst="rect">
            <a:avLst/>
          </a:prstGeom>
        </p:spPr>
        <p:txBody>
          <a:bodyPr wrap="square" lIns="0" rIns="0" anchor="ctr">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8" name="Slide Number Placeholder 8">
            <a:extLst>
              <a:ext uri="{FF2B5EF4-FFF2-40B4-BE49-F238E27FC236}">
                <a16:creationId xmlns:a16="http://schemas.microsoft.com/office/drawing/2014/main" id="{E55A7C83-469D-B575-4CDC-B1B766665261}"/>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a:t>Edit Master text styles</a:t>
            </a:r>
          </a:p>
        </p:txBody>
      </p:sp>
      <p:sp>
        <p:nvSpPr>
          <p:cNvPr id="9" name="Slide Number Placeholder 8">
            <a:extLst>
              <a:ext uri="{FF2B5EF4-FFF2-40B4-BE49-F238E27FC236}">
                <a16:creationId xmlns:a16="http://schemas.microsoft.com/office/drawing/2014/main" id="{85D5BA15-F6BD-74F8-AB94-38DAD37D6E79}"/>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3630B78F-8D00-1641-BBCA-D77FD1E0A0EF}"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white circle with a red cross on it&#10;&#10;Description automatically generated">
            <a:extLst>
              <a:ext uri="{FF2B5EF4-FFF2-40B4-BE49-F238E27FC236}">
                <a16:creationId xmlns:a16="http://schemas.microsoft.com/office/drawing/2014/main" id="{352F1B80-1784-36FD-7DAF-37DAE703BA6F}"/>
              </a:ext>
            </a:extLst>
          </p:cNvPr>
          <p:cNvPicPr>
            <a:picLocks noChangeAspect="1"/>
          </p:cNvPicPr>
          <p:nvPr userDrawn="1"/>
        </p:nvPicPr>
        <p:blipFill>
          <a:blip r:embed="rId2"/>
          <a:stretch>
            <a:fillRect/>
          </a:stretch>
        </p:blipFill>
        <p:spPr>
          <a:xfrm>
            <a:off x="5851982" y="2063931"/>
            <a:ext cx="2284151" cy="1051695"/>
          </a:xfrm>
          <a:prstGeom prst="rect">
            <a:avLst/>
          </a:prstGeom>
        </p:spPr>
      </p:pic>
      <p:sp>
        <p:nvSpPr>
          <p:cNvPr id="2" name="Slide Number Placeholder 8">
            <a:extLst>
              <a:ext uri="{FF2B5EF4-FFF2-40B4-BE49-F238E27FC236}">
                <a16:creationId xmlns:a16="http://schemas.microsoft.com/office/drawing/2014/main" id="{3F8183D7-FFD1-BA46-7FE9-274CA53441E6}"/>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pic>
        <p:nvPicPr>
          <p:cNvPr id="10" name="Picture 9" descr="A black background with grey text&#10;&#10;Description automatically generated">
            <a:extLst>
              <a:ext uri="{FF2B5EF4-FFF2-40B4-BE49-F238E27FC236}">
                <a16:creationId xmlns:a16="http://schemas.microsoft.com/office/drawing/2014/main" id="{DEFE9A68-AF8B-5AD5-A1A8-67FC3FD032BB}"/>
              </a:ext>
            </a:extLst>
          </p:cNvPr>
          <p:cNvPicPr>
            <a:picLocks noChangeAspect="1"/>
          </p:cNvPicPr>
          <p:nvPr userDrawn="1"/>
        </p:nvPicPr>
        <p:blipFill>
          <a:blip r:embed="rId3"/>
          <a:stretch>
            <a:fillRect/>
          </a:stretch>
        </p:blipFill>
        <p:spPr>
          <a:xfrm>
            <a:off x="901653" y="1639244"/>
            <a:ext cx="4553362" cy="2326174"/>
          </a:xfrm>
          <a:prstGeom prst="rect">
            <a:avLst/>
          </a:prstGeom>
        </p:spPr>
      </p:pic>
    </p:spTree>
    <p:extLst>
      <p:ext uri="{BB962C8B-B14F-4D97-AF65-F5344CB8AC3E}">
        <p14:creationId xmlns:p14="http://schemas.microsoft.com/office/powerpoint/2010/main" val="18912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r>
              <a:rPr lang="en-US"/>
              <a:t>Click to edit Master title</a:t>
            </a:r>
          </a:p>
        </p:txBody>
      </p:sp>
      <p:sp>
        <p:nvSpPr>
          <p:cNvPr id="9" name="Content Placeholder 2"/>
          <p:cNvSpPr>
            <a:spLocks noGrp="1"/>
          </p:cNvSpPr>
          <p:nvPr>
            <p:ph sz="half" idx="1"/>
          </p:nvPr>
        </p:nvSpPr>
        <p:spPr>
          <a:xfrm>
            <a:off x="457202" y="1200152"/>
            <a:ext cx="3412270" cy="3046409"/>
          </a:xfrm>
        </p:spPr>
        <p:txBody>
          <a:bodyPr>
            <a:normAutofit/>
          </a:bodyPr>
          <a:lstStyle>
            <a:lvl1pPr marL="0" marR="0" indent="0" algn="r" defTabSz="457189" rtl="0" eaLnBrk="1" fontAlgn="base" latinLnBrk="0" hangingPunct="1">
              <a:lnSpc>
                <a:spcPct val="100000"/>
              </a:lnSpc>
              <a:spcBef>
                <a:spcPct val="20000"/>
              </a:spcBef>
              <a:spcAft>
                <a:spcPct val="0"/>
              </a:spcAft>
              <a:buClrTx/>
              <a:buSzTx/>
              <a:buFont typeface="Arial" charset="0"/>
              <a:buNone/>
              <a:tabLst/>
              <a:defRPr sz="2200">
                <a:latin typeface="Arial"/>
                <a:cs typeface="Arial"/>
              </a:defRPr>
            </a:lvl1pPr>
            <a:lvl2pPr marL="457189" indent="0" algn="r">
              <a:buNone/>
              <a:defRPr sz="2200"/>
            </a:lvl2pPr>
            <a:lvl3pPr marL="914378" indent="0" algn="r">
              <a:buNone/>
              <a:defRPr sz="2200"/>
            </a:lvl3pPr>
            <a:lvl4pPr marL="1371566" indent="0" algn="r">
              <a:buNone/>
              <a:defRPr sz="2200"/>
            </a:lvl4pPr>
            <a:lvl5pPr marL="1828754" indent="0" algn="r">
              <a:buNone/>
              <a:defRPr sz="2200"/>
            </a:lvl5pPr>
            <a:lvl6pPr>
              <a:defRPr sz="1800"/>
            </a:lvl6pPr>
            <a:lvl7pPr>
              <a:defRPr sz="1800"/>
            </a:lvl7pPr>
            <a:lvl8pPr>
              <a:defRPr sz="1800"/>
            </a:lvl8pPr>
            <a:lvl9pPr>
              <a:defRPr sz="1800"/>
            </a:lvl9pPr>
          </a:lstStyle>
          <a:p>
            <a:pPr lvl="0"/>
            <a:r>
              <a:rPr lang="en-US"/>
              <a:t>Click to edit Master text</a:t>
            </a:r>
          </a:p>
        </p:txBody>
      </p:sp>
      <p:sp>
        <p:nvSpPr>
          <p:cNvPr id="10" name="Content Placeholder 3"/>
          <p:cNvSpPr>
            <a:spLocks noGrp="1"/>
          </p:cNvSpPr>
          <p:nvPr>
            <p:ph sz="half" idx="2"/>
          </p:nvPr>
        </p:nvSpPr>
        <p:spPr>
          <a:xfrm>
            <a:off x="3988169" y="1200152"/>
            <a:ext cx="4698633" cy="3046409"/>
          </a:xfrm>
        </p:spPr>
        <p:txBody>
          <a:bodyPr>
            <a:normAutofit/>
          </a:bodyPr>
          <a:lstStyle>
            <a:lvl1pPr marL="0" indent="0" algn="l">
              <a:buNone/>
              <a:defRPr sz="2200">
                <a:latin typeface="Arial"/>
                <a:cs typeface="Arial"/>
              </a:defRPr>
            </a:lvl1pPr>
            <a:lvl2pPr marL="457189" indent="0" algn="l">
              <a:buNone/>
              <a:defRPr sz="2200"/>
            </a:lvl2pPr>
            <a:lvl3pPr marL="914378" indent="0" algn="l">
              <a:buNone/>
              <a:defRPr sz="2200"/>
            </a:lvl3pPr>
            <a:lvl4pPr marL="1371566" indent="0" algn="l">
              <a:buNone/>
              <a:defRPr sz="2200"/>
            </a:lvl4pPr>
            <a:lvl5pPr marL="1828754" indent="0" algn="l">
              <a:buNone/>
              <a:defRPr sz="1800"/>
            </a:lvl5pPr>
            <a:lvl6pPr>
              <a:defRPr sz="1800"/>
            </a:lvl6pPr>
            <a:lvl7pPr>
              <a:defRPr sz="1800"/>
            </a:lvl7pPr>
            <a:lvl8pPr>
              <a:defRPr sz="1800"/>
            </a:lvl8pPr>
            <a:lvl9pPr>
              <a:defRPr sz="1800"/>
            </a:lvl9pPr>
          </a:lstStyle>
          <a:p>
            <a:pPr lvl="0"/>
            <a:r>
              <a:rPr lang="en-US"/>
              <a:t>Click to edit Master text</a:t>
            </a:r>
          </a:p>
        </p:txBody>
      </p:sp>
      <p:sp>
        <p:nvSpPr>
          <p:cNvPr id="5" name="Footer Placeholder 4">
            <a:extLst>
              <a:ext uri="{FF2B5EF4-FFF2-40B4-BE49-F238E27FC236}">
                <a16:creationId xmlns:a16="http://schemas.microsoft.com/office/drawing/2014/main" id="{4385235A-7FA9-BD4E-B68F-106CD25C6420}"/>
              </a:ext>
            </a:extLst>
          </p:cNvPr>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03562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457200" y="1194197"/>
            <a:ext cx="8229600" cy="3067050"/>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9A9A97B-8636-7C4A-A8E4-49D1755101DD}"/>
              </a:ext>
            </a:extLst>
          </p:cNvPr>
          <p:cNvSpPr>
            <a:spLocks noGrp="1"/>
          </p:cNvSpPr>
          <p:nvPr>
            <p:ph type="ftr" sz="quarter" idx="13"/>
          </p:nvPr>
        </p:nvSpPr>
        <p:spPr/>
        <p:txBody>
          <a:bodyPr/>
          <a:lstStyle>
            <a:lvl1pPr>
              <a:defRPr/>
            </a:lvl1pPr>
          </a:lstStyle>
          <a:p>
            <a:pPr>
              <a:defRPr/>
            </a:pPr>
            <a:endParaRPr lang="en-US" dirty="0"/>
          </a:p>
        </p:txBody>
      </p:sp>
      <p:sp>
        <p:nvSpPr>
          <p:cNvPr id="5" name="Slide Number Placeholder 8">
            <a:extLst>
              <a:ext uri="{FF2B5EF4-FFF2-40B4-BE49-F238E27FC236}">
                <a16:creationId xmlns:a16="http://schemas.microsoft.com/office/drawing/2014/main" id="{CEF30EF7-48AD-4143-8ADA-2B7D3101FBEC}"/>
              </a:ext>
            </a:extLst>
          </p:cNvPr>
          <p:cNvSpPr>
            <a:spLocks noGrp="1"/>
          </p:cNvSpPr>
          <p:nvPr>
            <p:ph type="sldNum" sz="quarter" idx="14"/>
          </p:nvPr>
        </p:nvSpPr>
        <p:spPr/>
        <p:txBody>
          <a:bodyPr/>
          <a:lstStyle>
            <a:lvl1pPr>
              <a:defRPr/>
            </a:lvl1pPr>
          </a:lstStyle>
          <a:p>
            <a:fld id="{86C816C5-B87D-1F42-A30B-923C7FF15AC6}" type="slidenum">
              <a:rPr lang="en-US" altLang="en-US"/>
              <a:pPr/>
              <a:t>‹#›</a:t>
            </a:fld>
            <a:endParaRPr lang="en-US" altLang="en-US" dirty="0"/>
          </a:p>
        </p:txBody>
      </p:sp>
    </p:spTree>
    <p:extLst>
      <p:ext uri="{BB962C8B-B14F-4D97-AF65-F5344CB8AC3E}">
        <p14:creationId xmlns:p14="http://schemas.microsoft.com/office/powerpoint/2010/main" val="88693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147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1478" y="365761"/>
            <a:ext cx="8229600" cy="411480"/>
          </a:xfrm>
          <a:prstGeom prst="rect">
            <a:avLst/>
          </a:prstGeom>
        </p:spPr>
        <p:txBody>
          <a:bodyPr vert="horz" wrap="square" lIns="0" tIns="45720" rIns="0" bIns="45720" rtlCol="0" anchor="t">
            <a:noAutofit/>
          </a:bodyPr>
          <a:lstStyle/>
          <a:p>
            <a:r>
              <a:rPr lang="en-US"/>
              <a:t>Click to edit Master title style</a:t>
            </a:r>
          </a:p>
        </p:txBody>
      </p:sp>
      <p:sp>
        <p:nvSpPr>
          <p:cNvPr id="12" name="Slide Number Placeholder 8">
            <a:extLst>
              <a:ext uri="{FF2B5EF4-FFF2-40B4-BE49-F238E27FC236}">
                <a16:creationId xmlns:a16="http://schemas.microsoft.com/office/drawing/2014/main" id="{19A5C3D1-E5B2-9948-3D52-0F0A8D4673D3}"/>
              </a:ext>
            </a:extLst>
          </p:cNvPr>
          <p:cNvSpPr txBox="1">
            <a:spLocks/>
          </p:cNvSpPr>
          <p:nvPr userDrawn="1"/>
        </p:nvSpPr>
        <p:spPr>
          <a:xfrm>
            <a:off x="52064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4" name="Slide Number Placeholder 8">
            <a:extLst>
              <a:ext uri="{FF2B5EF4-FFF2-40B4-BE49-F238E27FC236}">
                <a16:creationId xmlns:a16="http://schemas.microsoft.com/office/drawing/2014/main" id="{799762BA-9A84-CAC9-DAE9-BC3118B0E8D8}"/>
              </a:ext>
            </a:extLst>
          </p:cNvPr>
          <p:cNvSpPr txBox="1">
            <a:spLocks/>
          </p:cNvSpPr>
          <p:nvPr userDrawn="1"/>
        </p:nvSpPr>
        <p:spPr>
          <a:xfrm>
            <a:off x="44682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
        <p:nvSpPr>
          <p:cNvPr id="13" name="Slide Number Placeholder 8">
            <a:extLst>
              <a:ext uri="{FF2B5EF4-FFF2-40B4-BE49-F238E27FC236}">
                <a16:creationId xmlns:a16="http://schemas.microsoft.com/office/drawing/2014/main" id="{EBC20C8A-A87B-F5C7-C39C-1183FACF216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8" r:id="rId3"/>
    <p:sldLayoutId id="2147484135" r:id="rId4"/>
    <p:sldLayoutId id="2147484164" r:id="rId5"/>
    <p:sldLayoutId id="2147484165" r:id="rId6"/>
    <p:sldLayoutId id="2147484166" r:id="rId7"/>
    <p:sldLayoutId id="2147484269" r:id="rId8"/>
    <p:sldLayoutId id="2147484270" r:id="rId9"/>
    <p:sldLayoutId id="2147484272" r:id="rId10"/>
    <p:sldLayoutId id="2147484274" r:id="rId11"/>
  </p:sldLayoutIdLst>
  <p:hf hdr="0" dt="0"/>
  <p:txStyles>
    <p:titleStyle>
      <a:lvl1pPr algn="l" defTabSz="457200" rtl="0" eaLnBrk="0" fontAlgn="base" hangingPunct="0">
        <a:spcBef>
          <a:spcPct val="0"/>
        </a:spcBef>
        <a:spcAft>
          <a:spcPct val="0"/>
        </a:spcAft>
        <a:defRPr sz="2100" b="1" kern="1200">
          <a:solidFill>
            <a:srgbClr val="387A78"/>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hyperlink" Target="https://www.aabb.org/docs/default-source/default-document-library/resources/association-bulletins/ab19-02.pdf" TargetMode="External"/><Relationship Id="rId5" Type="http://schemas.openxmlformats.org/officeDocument/2006/relationships/image" Target="../media/image9.pn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aabb.org/docs/default-source/default-document-library/resources/association-bulletins/ab19-02.pdf" TargetMode="External"/><Relationship Id="rId4"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www.aabb.org/docs/default-source/default-document-library/resources/association-bulletins/ab19-02-revised.pdf" TargetMode="External"/><Relationship Id="rId5" Type="http://schemas.openxmlformats.org/officeDocument/2006/relationships/hyperlink" Target="https://www.aabb.org/docs/default-source/default-document-library/resources/choosing-wisely-five-things-physicians-and-patients-should-question.pdf"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hyperlink" Target="https://www.aabb.org/docs/default-source/default-document-library/resources/association-bulletins/ab19-02.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hyperlink" Target="https://www.aabb.org/docs/default-source/default-document-library/resources/association-bulletins/ab19-02.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hyperlink" Target="https://www.aabb.org/docs/default-source/default-document-library/resources/association-bulletins/ab19-02.pdf" TargetMode="External"/><Relationship Id="rId5" Type="http://schemas.openxmlformats.org/officeDocument/2006/relationships/image" Target="../media/image9.png"/><Relationship Id="rId4" Type="http://schemas.openxmlformats.org/officeDocument/2006/relationships/customXml" Target="../ink/ink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aabb.org/docs/default-source/default-document-library/resources/association-bulletins/ab19-02.pdf"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redcrossblood.org/biomedical-services/hospital-partner-resource-guide.html#empower-group-o-care"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abb.org/for-donors-patients/weekly-blood-supply-repor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chart" Target="../charts/chart1.xml"/><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Data" Target="../diagrams/data2.xml"/><Relationship Id="rId5" Type="http://schemas.openxmlformats.org/officeDocument/2006/relationships/chart" Target="../charts/chart3.xml"/><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aabb.org/docs/default-source/default-document-library/resources/choosing-wisely-five-things-physicians-and-patients-should-question.pdf"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www.aabb.org/docs/default-source/default-document-library/resources/association-bulletins/ab19-02.pdf"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1212-2B90-C72E-9412-542D52BBEC74}"/>
            </a:ext>
          </a:extLst>
        </p:cNvPr>
        <p:cNvGrpSpPr/>
        <p:nvPr/>
      </p:nvGrpSpPr>
      <p:grpSpPr>
        <a:xfrm>
          <a:off x="0" y="0"/>
          <a:ext cx="0" cy="0"/>
          <a:chOff x="0" y="0"/>
          <a:chExt cx="0" cy="0"/>
        </a:xfrm>
      </p:grpSpPr>
      <p:pic>
        <p:nvPicPr>
          <p:cNvPr id="3" name="Picture 2" descr="A close-up of several packages of meat&#10;&#10;Description automatically generated">
            <a:extLst>
              <a:ext uri="{FF2B5EF4-FFF2-40B4-BE49-F238E27FC236}">
                <a16:creationId xmlns:a16="http://schemas.microsoft.com/office/drawing/2014/main" id="{F48BE622-74CA-4343-3805-EA649372ECDF}"/>
              </a:ext>
            </a:extLst>
          </p:cNvPr>
          <p:cNvPicPr>
            <a:picLocks noChangeAspect="1"/>
          </p:cNvPicPr>
          <p:nvPr/>
        </p:nvPicPr>
        <p:blipFill>
          <a:blip r:embed="rId2"/>
          <a:srcRect l="23218" t="10259" r="18829" b="4372"/>
          <a:stretch/>
        </p:blipFill>
        <p:spPr>
          <a:xfrm>
            <a:off x="228144" y="205628"/>
            <a:ext cx="8687712" cy="4732244"/>
          </a:xfrm>
          <a:prstGeom prst="rect">
            <a:avLst/>
          </a:prstGeom>
        </p:spPr>
      </p:pic>
      <p:sp>
        <p:nvSpPr>
          <p:cNvPr id="4" name="Rectangle 3">
            <a:extLst>
              <a:ext uri="{FF2B5EF4-FFF2-40B4-BE49-F238E27FC236}">
                <a16:creationId xmlns:a16="http://schemas.microsoft.com/office/drawing/2014/main" id="{579F87F5-05FB-B502-B71F-600AA18DA718}"/>
              </a:ext>
            </a:extLst>
          </p:cNvPr>
          <p:cNvSpPr/>
          <p:nvPr/>
        </p:nvSpPr>
        <p:spPr>
          <a:xfrm>
            <a:off x="707903" y="0"/>
            <a:ext cx="3295920"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sp>
        <p:nvSpPr>
          <p:cNvPr id="5" name="Text Placeholder 1">
            <a:extLst>
              <a:ext uri="{FF2B5EF4-FFF2-40B4-BE49-F238E27FC236}">
                <a16:creationId xmlns:a16="http://schemas.microsoft.com/office/drawing/2014/main" id="{398A0AA5-FC01-74DD-575E-448AC307E23A}"/>
              </a:ext>
            </a:extLst>
          </p:cNvPr>
          <p:cNvSpPr txBox="1">
            <a:spLocks/>
          </p:cNvSpPr>
          <p:nvPr/>
        </p:nvSpPr>
        <p:spPr>
          <a:xfrm>
            <a:off x="944827" y="3143114"/>
            <a:ext cx="2822072"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b="1" dirty="0">
                <a:solidFill>
                  <a:schemeClr val="bg1"/>
                </a:solidFill>
                <a:ea typeface="Geneva" panose="020B0503030404040204" pitchFamily="34" charset="0"/>
              </a:rPr>
              <a:t>Start Smart</a:t>
            </a:r>
          </a:p>
          <a:p>
            <a:pPr marL="0" indent="0" algn="ctr">
              <a:buNone/>
            </a:pPr>
            <a:r>
              <a:rPr lang="en-US" altLang="en-US" sz="2400" b="1" dirty="0">
                <a:solidFill>
                  <a:schemeClr val="bg1"/>
                </a:solidFill>
                <a:ea typeface="Geneva" panose="020B0503030404040204" pitchFamily="34" charset="0"/>
              </a:rPr>
              <a:t>Switch Sooner</a:t>
            </a:r>
          </a:p>
        </p:txBody>
      </p:sp>
      <p:pic>
        <p:nvPicPr>
          <p:cNvPr id="8" name="Picture 7" descr="A logo with a red cross&#10;&#10;Description automatically generated">
            <a:extLst>
              <a:ext uri="{FF2B5EF4-FFF2-40B4-BE49-F238E27FC236}">
                <a16:creationId xmlns:a16="http://schemas.microsoft.com/office/drawing/2014/main" id="{4CA626DA-F8C3-A7D1-D69C-6E11DC89A48D}"/>
              </a:ext>
            </a:extLst>
          </p:cNvPr>
          <p:cNvPicPr>
            <a:picLocks noChangeAspect="1"/>
          </p:cNvPicPr>
          <p:nvPr/>
        </p:nvPicPr>
        <p:blipFill>
          <a:blip r:embed="rId3"/>
          <a:stretch>
            <a:fillRect/>
          </a:stretch>
        </p:blipFill>
        <p:spPr>
          <a:xfrm>
            <a:off x="1299286" y="317647"/>
            <a:ext cx="2279024" cy="1045574"/>
          </a:xfrm>
          <a:prstGeom prst="rect">
            <a:avLst/>
          </a:prstGeom>
        </p:spPr>
      </p:pic>
      <p:pic>
        <p:nvPicPr>
          <p:cNvPr id="10" name="Picture 9" descr="A red and white blood drops&#10;&#10;Description automatically generated">
            <a:extLst>
              <a:ext uri="{FF2B5EF4-FFF2-40B4-BE49-F238E27FC236}">
                <a16:creationId xmlns:a16="http://schemas.microsoft.com/office/drawing/2014/main" id="{856BED37-0463-6CC8-E7DE-9E13F3DB73C1}"/>
              </a:ext>
            </a:extLst>
          </p:cNvPr>
          <p:cNvPicPr>
            <a:picLocks noChangeAspect="1"/>
          </p:cNvPicPr>
          <p:nvPr/>
        </p:nvPicPr>
        <p:blipFill>
          <a:blip r:embed="rId4"/>
          <a:stretch>
            <a:fillRect/>
          </a:stretch>
        </p:blipFill>
        <p:spPr>
          <a:xfrm>
            <a:off x="2984616" y="1549747"/>
            <a:ext cx="635583" cy="88686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47ABDAC-1A0E-1757-B85E-C06B62A5A6EB}"/>
              </a:ext>
            </a:extLst>
          </p:cNvPr>
          <p:cNvPicPr>
            <a:picLocks noChangeAspect="1"/>
          </p:cNvPicPr>
          <p:nvPr/>
        </p:nvPicPr>
        <p:blipFill>
          <a:blip r:embed="rId5"/>
          <a:stretch>
            <a:fillRect/>
          </a:stretch>
        </p:blipFill>
        <p:spPr>
          <a:xfrm>
            <a:off x="1154125" y="1567853"/>
            <a:ext cx="1750457" cy="814791"/>
          </a:xfrm>
          <a:prstGeom prst="rect">
            <a:avLst/>
          </a:prstGeom>
        </p:spPr>
      </p:pic>
      <p:cxnSp>
        <p:nvCxnSpPr>
          <p:cNvPr id="14" name="Straight Connector 13">
            <a:extLst>
              <a:ext uri="{FF2B5EF4-FFF2-40B4-BE49-F238E27FC236}">
                <a16:creationId xmlns:a16="http://schemas.microsoft.com/office/drawing/2014/main" id="{1C16526A-9148-7DD8-162F-7D1020A8DAA3}"/>
              </a:ext>
            </a:extLst>
          </p:cNvPr>
          <p:cNvCxnSpPr>
            <a:cxnSpLocks/>
          </p:cNvCxnSpPr>
          <p:nvPr/>
        </p:nvCxnSpPr>
        <p:spPr>
          <a:xfrm>
            <a:off x="961087" y="2959446"/>
            <a:ext cx="2822072"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 name="Text Placeholder 1">
            <a:extLst>
              <a:ext uri="{FF2B5EF4-FFF2-40B4-BE49-F238E27FC236}">
                <a16:creationId xmlns:a16="http://schemas.microsoft.com/office/drawing/2014/main" id="{14EDE032-D367-4CC2-90A6-CB356C32C88E}"/>
              </a:ext>
            </a:extLst>
          </p:cNvPr>
          <p:cNvSpPr txBox="1">
            <a:spLocks/>
          </p:cNvSpPr>
          <p:nvPr/>
        </p:nvSpPr>
        <p:spPr>
          <a:xfrm>
            <a:off x="961087" y="4278469"/>
            <a:ext cx="2822072" cy="54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en-US" sz="1400" b="1" dirty="0">
                <a:solidFill>
                  <a:schemeClr val="bg1"/>
                </a:solidFill>
                <a:ea typeface="Geneva" panose="020B0503030404040204" pitchFamily="34" charset="0"/>
              </a:rPr>
              <a:t>Presenter Name</a:t>
            </a:r>
          </a:p>
          <a:p>
            <a:pPr marL="0" indent="0" algn="ctr">
              <a:spcBef>
                <a:spcPts val="0"/>
              </a:spcBef>
              <a:buNone/>
            </a:pPr>
            <a:r>
              <a:rPr lang="en-US" altLang="en-US" sz="1400" b="1" dirty="0">
                <a:solidFill>
                  <a:schemeClr val="bg1"/>
                </a:solidFill>
                <a:ea typeface="Geneva" panose="020B0503030404040204" pitchFamily="34" charset="0"/>
              </a:rPr>
              <a:t>Hospital Name</a:t>
            </a:r>
          </a:p>
        </p:txBody>
      </p:sp>
    </p:spTree>
    <p:extLst>
      <p:ext uri="{BB962C8B-B14F-4D97-AF65-F5344CB8AC3E}">
        <p14:creationId xmlns:p14="http://schemas.microsoft.com/office/powerpoint/2010/main" val="356283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4CA1-CCAC-1DA3-327F-141075C2640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07EA823-107E-2885-5AB5-4B4BE2F5E48C}"/>
              </a:ext>
            </a:extLst>
          </p:cNvPr>
          <p:cNvSpPr/>
          <p:nvPr/>
        </p:nvSpPr>
        <p:spPr>
          <a:xfrm>
            <a:off x="5811690" y="0"/>
            <a:ext cx="333231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01E48229-6E4C-081E-1FE4-ECE386494D88}"/>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01E48229-6E4C-081E-1FE4-ECE386494D88}"/>
                  </a:ext>
                </a:extLst>
              </p:cNvPr>
              <p:cNvPicPr/>
              <p:nvPr/>
            </p:nvPicPr>
            <p:blipFill>
              <a:blip r:embed="rId3"/>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CBE4B9A-554A-14B6-D9B8-3E16B2404735}"/>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BCBE4B9A-554A-14B6-D9B8-3E16B2404735}"/>
                  </a:ext>
                </a:extLst>
              </p:cNvPr>
              <p:cNvPicPr/>
              <p:nvPr/>
            </p:nvPicPr>
            <p:blipFill>
              <a:blip r:embed="rId3"/>
              <a:stretch>
                <a:fillRect/>
              </a:stretch>
            </p:blipFill>
            <p:spPr>
              <a:xfrm>
                <a:off x="3986640" y="1129400"/>
                <a:ext cx="18000" cy="18000"/>
              </a:xfrm>
              <a:prstGeom prst="rect">
                <a:avLst/>
              </a:prstGeom>
            </p:spPr>
          </p:pic>
        </mc:Fallback>
      </mc:AlternateContent>
      <p:sp>
        <p:nvSpPr>
          <p:cNvPr id="2" name="Rectangle 1">
            <a:extLst>
              <a:ext uri="{FF2B5EF4-FFF2-40B4-BE49-F238E27FC236}">
                <a16:creationId xmlns:a16="http://schemas.microsoft.com/office/drawing/2014/main" id="{1404BADD-F5E0-88A5-F756-C97E87A724FF}"/>
              </a:ext>
            </a:extLst>
          </p:cNvPr>
          <p:cNvSpPr/>
          <p:nvPr/>
        </p:nvSpPr>
        <p:spPr>
          <a:xfrm>
            <a:off x="4714" y="0"/>
            <a:ext cx="6913504"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cxnSp>
        <p:nvCxnSpPr>
          <p:cNvPr id="12" name="Straight Connector 11">
            <a:extLst>
              <a:ext uri="{FF2B5EF4-FFF2-40B4-BE49-F238E27FC236}">
                <a16:creationId xmlns:a16="http://schemas.microsoft.com/office/drawing/2014/main" id="{D50E3183-2875-2844-39C6-FA9634CEA9AE}"/>
              </a:ext>
            </a:extLst>
          </p:cNvPr>
          <p:cNvCxnSpPr>
            <a:cxnSpLocks/>
          </p:cNvCxnSpPr>
          <p:nvPr/>
        </p:nvCxnSpPr>
        <p:spPr>
          <a:xfrm>
            <a:off x="1030478" y="1876552"/>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pic>
        <p:nvPicPr>
          <p:cNvPr id="15" name="Picture 14" descr="A group of blood drops with white text&#10;&#10;Description automatically generated">
            <a:extLst>
              <a:ext uri="{FF2B5EF4-FFF2-40B4-BE49-F238E27FC236}">
                <a16:creationId xmlns:a16="http://schemas.microsoft.com/office/drawing/2014/main" id="{2724F2E1-DCB8-FE69-AFD8-E25293E31C03}"/>
              </a:ext>
            </a:extLst>
          </p:cNvPr>
          <p:cNvPicPr>
            <a:picLocks noChangeAspect="1"/>
          </p:cNvPicPr>
          <p:nvPr/>
        </p:nvPicPr>
        <p:blipFill>
          <a:blip r:embed="rId5"/>
          <a:stretch>
            <a:fillRect/>
          </a:stretch>
        </p:blipFill>
        <p:spPr>
          <a:xfrm>
            <a:off x="7357463" y="1608894"/>
            <a:ext cx="1380480" cy="1925711"/>
          </a:xfrm>
          <a:prstGeom prst="rect">
            <a:avLst/>
          </a:prstGeom>
        </p:spPr>
      </p:pic>
      <p:sp>
        <p:nvSpPr>
          <p:cNvPr id="8" name="Text Placeholder 1">
            <a:extLst>
              <a:ext uri="{FF2B5EF4-FFF2-40B4-BE49-F238E27FC236}">
                <a16:creationId xmlns:a16="http://schemas.microsoft.com/office/drawing/2014/main" id="{553CC79D-1775-559A-F468-D035D8A6B7A8}"/>
              </a:ext>
            </a:extLst>
          </p:cNvPr>
          <p:cNvSpPr txBox="1">
            <a:spLocks/>
          </p:cNvSpPr>
          <p:nvPr/>
        </p:nvSpPr>
        <p:spPr>
          <a:xfrm>
            <a:off x="1134199" y="788285"/>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chemeClr val="bg1"/>
                </a:solidFill>
                <a:ea typeface="Geneva" panose="020B0503030404040204" pitchFamily="34" charset="0"/>
              </a:rPr>
              <a:t>AABB Recommendation for Group O Use</a:t>
            </a:r>
          </a:p>
        </p:txBody>
      </p:sp>
      <p:sp>
        <p:nvSpPr>
          <p:cNvPr id="18" name="Text Placeholder 1">
            <a:extLst>
              <a:ext uri="{FF2B5EF4-FFF2-40B4-BE49-F238E27FC236}">
                <a16:creationId xmlns:a16="http://schemas.microsoft.com/office/drawing/2014/main" id="{D841E63D-EDD9-F2ED-ED50-428C9CA24B04}"/>
              </a:ext>
            </a:extLst>
          </p:cNvPr>
          <p:cNvSpPr txBox="1">
            <a:spLocks/>
          </p:cNvSpPr>
          <p:nvPr/>
        </p:nvSpPr>
        <p:spPr>
          <a:xfrm>
            <a:off x="1030478" y="2211932"/>
            <a:ext cx="4861973" cy="1004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0" dirty="0">
                <a:solidFill>
                  <a:schemeClr val="bg1"/>
                </a:solidFill>
                <a:effectLst/>
                <a:latin typeface="+mj-lt"/>
              </a:rPr>
              <a:t>Provide ABO/Rh type-specific units whenever possible.*</a:t>
            </a:r>
            <a:endParaRPr lang="en-US" altLang="en-US" sz="2000" baseline="30000" dirty="0">
              <a:solidFill>
                <a:schemeClr val="bg1"/>
              </a:solidFill>
              <a:latin typeface="+mj-lt"/>
              <a:ea typeface="Geneva" panose="020B0503030404040204" pitchFamily="34" charset="0"/>
            </a:endParaRPr>
          </a:p>
        </p:txBody>
      </p:sp>
      <p:sp>
        <p:nvSpPr>
          <p:cNvPr id="19" name="TextBox 18">
            <a:extLst>
              <a:ext uri="{FF2B5EF4-FFF2-40B4-BE49-F238E27FC236}">
                <a16:creationId xmlns:a16="http://schemas.microsoft.com/office/drawing/2014/main" id="{22632E34-1155-DD98-EE7D-9414C3386086}"/>
              </a:ext>
            </a:extLst>
          </p:cNvPr>
          <p:cNvSpPr txBox="1"/>
          <p:nvPr/>
        </p:nvSpPr>
        <p:spPr>
          <a:xfrm>
            <a:off x="423908" y="4773256"/>
            <a:ext cx="5596335" cy="215444"/>
          </a:xfrm>
          <a:prstGeom prst="rect">
            <a:avLst/>
          </a:prstGeom>
          <a:noFill/>
        </p:spPr>
        <p:txBody>
          <a:bodyPr wrap="square" rtlCol="0">
            <a:spAutoFit/>
          </a:bodyPr>
          <a:lstStyle/>
          <a:p>
            <a:pPr algn="ctr"/>
            <a:r>
              <a:rPr lang="en-US" sz="800" dirty="0">
                <a:solidFill>
                  <a:schemeClr val="bg1"/>
                </a:solidFill>
                <a:latin typeface="+mj-lt"/>
                <a:hlinkClick r:id="rId6">
                  <a:extLst>
                    <a:ext uri="{A12FA001-AC4F-418D-AE19-62706E023703}">
                      <ahyp:hlinkClr xmlns:ahyp="http://schemas.microsoft.com/office/drawing/2018/hyperlinkcolor" val="tx"/>
                    </a:ext>
                  </a:extLst>
                </a:hlinkClick>
              </a:rPr>
              <a:t>*https://www.aabb.org/docs/default-source/default-document-library/resources/association-bulletins/ab19-02.pdf</a:t>
            </a:r>
            <a:endParaRPr lang="en-US" sz="800" dirty="0">
              <a:solidFill>
                <a:schemeClr val="bg1"/>
              </a:solidFill>
              <a:latin typeface="+mj-lt"/>
            </a:endParaRPr>
          </a:p>
        </p:txBody>
      </p:sp>
    </p:spTree>
    <p:extLst>
      <p:ext uri="{BB962C8B-B14F-4D97-AF65-F5344CB8AC3E}">
        <p14:creationId xmlns:p14="http://schemas.microsoft.com/office/powerpoint/2010/main" val="133061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BE1C-47F1-A7F2-1A20-9A40E4EC983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927B6F9-A6C7-AA3A-9075-57B8850EF9F3}"/>
              </a:ext>
            </a:extLst>
          </p:cNvPr>
          <p:cNvSpPr/>
          <p:nvPr/>
        </p:nvSpPr>
        <p:spPr>
          <a:xfrm>
            <a:off x="5811690" y="0"/>
            <a:ext cx="333231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03DB5E4C-7AF5-852B-AD9F-01CA0D13F23A}"/>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03DB5E4C-7AF5-852B-AD9F-01CA0D13F23A}"/>
                  </a:ext>
                </a:extLst>
              </p:cNvPr>
              <p:cNvPicPr/>
              <p:nvPr/>
            </p:nvPicPr>
            <p:blipFill>
              <a:blip r:embed="rId3"/>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A12F605B-DC95-A5B1-3F79-9D1FE3E4E9A1}"/>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A12F605B-DC95-A5B1-3F79-9D1FE3E4E9A1}"/>
                  </a:ext>
                </a:extLst>
              </p:cNvPr>
              <p:cNvPicPr/>
              <p:nvPr/>
            </p:nvPicPr>
            <p:blipFill>
              <a:blip r:embed="rId3"/>
              <a:stretch>
                <a:fillRect/>
              </a:stretch>
            </p:blipFill>
            <p:spPr>
              <a:xfrm>
                <a:off x="3986640" y="1129400"/>
                <a:ext cx="18000" cy="18000"/>
              </a:xfrm>
              <a:prstGeom prst="rect">
                <a:avLst/>
              </a:prstGeom>
            </p:spPr>
          </p:pic>
        </mc:Fallback>
      </mc:AlternateContent>
      <p:sp>
        <p:nvSpPr>
          <p:cNvPr id="2" name="Rectangle 1">
            <a:extLst>
              <a:ext uri="{FF2B5EF4-FFF2-40B4-BE49-F238E27FC236}">
                <a16:creationId xmlns:a16="http://schemas.microsoft.com/office/drawing/2014/main" id="{3E145C41-8229-BC9A-A9E0-2E157BF68770}"/>
              </a:ext>
            </a:extLst>
          </p:cNvPr>
          <p:cNvSpPr/>
          <p:nvPr/>
        </p:nvSpPr>
        <p:spPr>
          <a:xfrm>
            <a:off x="-21000" y="0"/>
            <a:ext cx="6911530"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cxnSp>
        <p:nvCxnSpPr>
          <p:cNvPr id="12" name="Straight Connector 11">
            <a:extLst>
              <a:ext uri="{FF2B5EF4-FFF2-40B4-BE49-F238E27FC236}">
                <a16:creationId xmlns:a16="http://schemas.microsoft.com/office/drawing/2014/main" id="{2E86E12D-1BA4-F861-5218-1E1B87F338C1}"/>
              </a:ext>
            </a:extLst>
          </p:cNvPr>
          <p:cNvCxnSpPr>
            <a:cxnSpLocks/>
          </p:cNvCxnSpPr>
          <p:nvPr/>
        </p:nvCxnSpPr>
        <p:spPr>
          <a:xfrm>
            <a:off x="846573" y="1749368"/>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8" name="Text Placeholder 1">
            <a:extLst>
              <a:ext uri="{FF2B5EF4-FFF2-40B4-BE49-F238E27FC236}">
                <a16:creationId xmlns:a16="http://schemas.microsoft.com/office/drawing/2014/main" id="{55C75F0B-A19A-82DF-1525-8F231A807E41}"/>
              </a:ext>
            </a:extLst>
          </p:cNvPr>
          <p:cNvSpPr txBox="1">
            <a:spLocks/>
          </p:cNvSpPr>
          <p:nvPr/>
        </p:nvSpPr>
        <p:spPr>
          <a:xfrm>
            <a:off x="1005044" y="716865"/>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chemeClr val="bg1"/>
                </a:solidFill>
                <a:ea typeface="Geneva" panose="020B0503030404040204" pitchFamily="34" charset="0"/>
              </a:rPr>
              <a:t>AABB Recommendation for Group O Use</a:t>
            </a:r>
          </a:p>
        </p:txBody>
      </p:sp>
      <p:sp>
        <p:nvSpPr>
          <p:cNvPr id="18" name="Text Placeholder 1">
            <a:extLst>
              <a:ext uri="{FF2B5EF4-FFF2-40B4-BE49-F238E27FC236}">
                <a16:creationId xmlns:a16="http://schemas.microsoft.com/office/drawing/2014/main" id="{B3935809-CB41-2893-0F8D-AD2DD223BDE7}"/>
              </a:ext>
            </a:extLst>
          </p:cNvPr>
          <p:cNvSpPr txBox="1">
            <a:spLocks/>
          </p:cNvSpPr>
          <p:nvPr/>
        </p:nvSpPr>
        <p:spPr>
          <a:xfrm>
            <a:off x="406057" y="2169344"/>
            <a:ext cx="6206862" cy="16962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dirty="0">
                <a:solidFill>
                  <a:schemeClr val="bg1"/>
                </a:solidFill>
                <a:ea typeface="Geneva" panose="020B0503030404040204" pitchFamily="34" charset="0"/>
              </a:rPr>
              <a:t>Group O Rh(D)-negative RBCs should be reserved for three cohorts of females of childbearing potential: those who are group O Rh(D)-negative, those who are Rh(D)-negative requiring transfusion when type-specific blood is unavailable, and those of unknown blood type who require RBCs before the completion of pretransfusion testing.</a:t>
            </a:r>
            <a:r>
              <a:rPr lang="en-US" altLang="en-US" sz="2000" baseline="30000" dirty="0">
                <a:solidFill>
                  <a:schemeClr val="bg1"/>
                </a:solidFill>
                <a:ea typeface="Geneva" panose="020B0503030404040204" pitchFamily="34" charset="0"/>
              </a:rPr>
              <a:t>*</a:t>
            </a:r>
          </a:p>
        </p:txBody>
      </p:sp>
      <p:sp>
        <p:nvSpPr>
          <p:cNvPr id="19" name="TextBox 18">
            <a:extLst>
              <a:ext uri="{FF2B5EF4-FFF2-40B4-BE49-F238E27FC236}">
                <a16:creationId xmlns:a16="http://schemas.microsoft.com/office/drawing/2014/main" id="{80D0F408-42C9-2163-60D3-EB6F06D05D27}"/>
              </a:ext>
            </a:extLst>
          </p:cNvPr>
          <p:cNvSpPr txBox="1"/>
          <p:nvPr/>
        </p:nvSpPr>
        <p:spPr>
          <a:xfrm>
            <a:off x="479391" y="4821300"/>
            <a:ext cx="5596335" cy="215444"/>
          </a:xfrm>
          <a:prstGeom prst="rect">
            <a:avLst/>
          </a:prstGeom>
          <a:noFill/>
        </p:spPr>
        <p:txBody>
          <a:bodyPr wrap="square" rtlCol="0">
            <a:spAutoFit/>
          </a:bodyPr>
          <a:lstStyle/>
          <a:p>
            <a:pPr algn="ctr"/>
            <a:r>
              <a:rPr lang="en-US" sz="800" dirty="0">
                <a:solidFill>
                  <a:schemeClr val="bg1"/>
                </a:solidFill>
                <a:latin typeface="+mj-lt"/>
                <a:hlinkClick r:id="rId5">
                  <a:extLst>
                    <a:ext uri="{A12FA001-AC4F-418D-AE19-62706E023703}">
                      <ahyp:hlinkClr xmlns:ahyp="http://schemas.microsoft.com/office/drawing/2018/hyperlinkcolor" val="tx"/>
                    </a:ext>
                  </a:extLst>
                </a:hlinkClick>
              </a:rPr>
              <a:t>*https://www.aabb.org/docs/default-source/default-document-library/resources/association-bulletins/ab19-02.pdf</a:t>
            </a:r>
            <a:endParaRPr lang="en-US" sz="800" dirty="0">
              <a:solidFill>
                <a:schemeClr val="bg1"/>
              </a:solidFill>
              <a:latin typeface="+mj-lt"/>
            </a:endParaRPr>
          </a:p>
        </p:txBody>
      </p:sp>
      <p:pic>
        <p:nvPicPr>
          <p:cNvPr id="3" name="Picture 2" descr="A group of blood drops with white text&#10;&#10;Description automatically generated">
            <a:extLst>
              <a:ext uri="{FF2B5EF4-FFF2-40B4-BE49-F238E27FC236}">
                <a16:creationId xmlns:a16="http://schemas.microsoft.com/office/drawing/2014/main" id="{EA3FBE82-AE95-AA8F-96FC-41D31F275FA4}"/>
              </a:ext>
            </a:extLst>
          </p:cNvPr>
          <p:cNvPicPr>
            <a:picLocks noChangeAspect="1"/>
          </p:cNvPicPr>
          <p:nvPr/>
        </p:nvPicPr>
        <p:blipFill>
          <a:blip r:embed="rId6"/>
          <a:stretch>
            <a:fillRect/>
          </a:stretch>
        </p:blipFill>
        <p:spPr>
          <a:xfrm>
            <a:off x="7357463" y="1608894"/>
            <a:ext cx="1380480" cy="1925711"/>
          </a:xfrm>
          <a:prstGeom prst="rect">
            <a:avLst/>
          </a:prstGeom>
        </p:spPr>
      </p:pic>
    </p:spTree>
    <p:extLst>
      <p:ext uri="{BB962C8B-B14F-4D97-AF65-F5344CB8AC3E}">
        <p14:creationId xmlns:p14="http://schemas.microsoft.com/office/powerpoint/2010/main" val="62690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CD8BE-740D-4415-1BD4-12F08B0AD16A}"/>
              </a:ext>
            </a:extLst>
          </p:cNvPr>
          <p:cNvSpPr>
            <a:spLocks noGrp="1"/>
          </p:cNvSpPr>
          <p:nvPr>
            <p:ph idx="1"/>
          </p:nvPr>
        </p:nvSpPr>
        <p:spPr>
          <a:xfrm>
            <a:off x="354451" y="609945"/>
            <a:ext cx="8541897" cy="3486150"/>
          </a:xfrm>
        </p:spPr>
        <p:txBody>
          <a:bodyPr>
            <a:normAutofit/>
          </a:bodyPr>
          <a:lstStyle/>
          <a:p>
            <a:pPr lvl="1"/>
            <a:r>
              <a:rPr lang="en-US" sz="1600" dirty="0">
                <a:latin typeface="+mn-lt"/>
                <a:cs typeface="Poppins" panose="00000500000000000000" pitchFamily="2" charset="0"/>
              </a:rPr>
              <a:t>Type specific units should be provided whenever possible.</a:t>
            </a:r>
            <a:r>
              <a:rPr lang="en-US" sz="1600" baseline="30000" dirty="0">
                <a:latin typeface="+mn-lt"/>
                <a:cs typeface="Poppins" panose="00000500000000000000" pitchFamily="2" charset="0"/>
              </a:rPr>
              <a:t>2</a:t>
            </a:r>
            <a:endParaRPr lang="en-US" sz="1600" dirty="0">
              <a:latin typeface="+mn-lt"/>
              <a:cs typeface="Poppins" panose="00000500000000000000" pitchFamily="2" charset="0"/>
            </a:endParaRPr>
          </a:p>
          <a:p>
            <a:pPr lvl="1"/>
            <a:r>
              <a:rPr lang="en-US" sz="1600" dirty="0">
                <a:latin typeface="+mn-lt"/>
                <a:cs typeface="Poppins" panose="00000500000000000000" pitchFamily="2" charset="0"/>
              </a:rPr>
              <a:t>O negative RBCs should be saved for O negative patients, and in emergencies for women of childbearing potential when blood type is unknown.</a:t>
            </a:r>
            <a:r>
              <a:rPr lang="en-US" sz="1600" baseline="30000" dirty="0">
                <a:latin typeface="+mn-lt"/>
                <a:cs typeface="Poppins" panose="00000500000000000000" pitchFamily="2" charset="0"/>
              </a:rPr>
              <a:t>1,2</a:t>
            </a:r>
            <a:endParaRPr lang="en-US" sz="1600" dirty="0">
              <a:latin typeface="+mn-lt"/>
              <a:cs typeface="Poppins" panose="00000500000000000000" pitchFamily="2" charset="0"/>
            </a:endParaRPr>
          </a:p>
          <a:p>
            <a:pPr lvl="1"/>
            <a:r>
              <a:rPr lang="en-US" sz="1600" dirty="0">
                <a:latin typeface="+mn-lt"/>
                <a:cs typeface="Poppins" panose="00000500000000000000" pitchFamily="2" charset="0"/>
              </a:rPr>
              <a:t>During emergencies when blood type is unknown, adult males and women beyond childbearing potential should be transfused with O positive RBCs and switched to type-specific as soon as possible.</a:t>
            </a:r>
            <a:r>
              <a:rPr lang="en-US" sz="1600" baseline="30000" dirty="0">
                <a:latin typeface="+mn-lt"/>
                <a:cs typeface="Poppins" panose="00000500000000000000" pitchFamily="2" charset="0"/>
              </a:rPr>
              <a:t>1,2</a:t>
            </a:r>
            <a:endParaRPr lang="en-US" sz="1600" dirty="0">
              <a:latin typeface="+mn-lt"/>
              <a:cs typeface="Poppins" panose="00000500000000000000" pitchFamily="2" charset="0"/>
            </a:endParaRPr>
          </a:p>
        </p:txBody>
      </p:sp>
      <p:sp>
        <p:nvSpPr>
          <p:cNvPr id="4" name="Title 1">
            <a:extLst>
              <a:ext uri="{FF2B5EF4-FFF2-40B4-BE49-F238E27FC236}">
                <a16:creationId xmlns:a16="http://schemas.microsoft.com/office/drawing/2014/main" id="{86D22DC0-EB24-2707-C1E5-0FBBEBFA1093}"/>
              </a:ext>
            </a:extLst>
          </p:cNvPr>
          <p:cNvSpPr txBox="1">
            <a:spLocks/>
          </p:cNvSpPr>
          <p:nvPr/>
        </p:nvSpPr>
        <p:spPr bwMode="auto">
          <a:xfrm>
            <a:off x="510600" y="0"/>
            <a:ext cx="8229600" cy="60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100" b="1" dirty="0">
                <a:solidFill>
                  <a:srgbClr val="387A78"/>
                </a:solidFill>
                <a:latin typeface="+mj-lt"/>
                <a:cs typeface="Poppins" panose="00000500000000000000" pitchFamily="2" charset="0"/>
              </a:rPr>
              <a:t>O Negative Tip:  Start Smart</a:t>
            </a:r>
          </a:p>
        </p:txBody>
      </p:sp>
      <p:pic>
        <p:nvPicPr>
          <p:cNvPr id="11" name="Picture 10">
            <a:extLst>
              <a:ext uri="{FF2B5EF4-FFF2-40B4-BE49-F238E27FC236}">
                <a16:creationId xmlns:a16="http://schemas.microsoft.com/office/drawing/2014/main" id="{0DD50C88-F1F7-609A-A8B5-1C6ADDEDAFD6}"/>
              </a:ext>
            </a:extLst>
          </p:cNvPr>
          <p:cNvPicPr>
            <a:picLocks noChangeAspect="1"/>
          </p:cNvPicPr>
          <p:nvPr/>
        </p:nvPicPr>
        <p:blipFill>
          <a:blip r:embed="rId3"/>
          <a:srcRect r="66359"/>
          <a:stretch/>
        </p:blipFill>
        <p:spPr>
          <a:xfrm>
            <a:off x="1497453" y="2649931"/>
            <a:ext cx="1142822" cy="916141"/>
          </a:xfrm>
          <a:prstGeom prst="rect">
            <a:avLst/>
          </a:prstGeom>
        </p:spPr>
      </p:pic>
      <p:pic>
        <p:nvPicPr>
          <p:cNvPr id="13" name="Picture 12">
            <a:extLst>
              <a:ext uri="{FF2B5EF4-FFF2-40B4-BE49-F238E27FC236}">
                <a16:creationId xmlns:a16="http://schemas.microsoft.com/office/drawing/2014/main" id="{AC71896D-CAFC-AE11-BEE4-137D5D65DEEA}"/>
              </a:ext>
            </a:extLst>
          </p:cNvPr>
          <p:cNvPicPr>
            <a:picLocks noChangeAspect="1"/>
          </p:cNvPicPr>
          <p:nvPr/>
        </p:nvPicPr>
        <p:blipFill>
          <a:blip r:embed="rId4"/>
          <a:stretch>
            <a:fillRect/>
          </a:stretch>
        </p:blipFill>
        <p:spPr>
          <a:xfrm>
            <a:off x="2738192" y="2679649"/>
            <a:ext cx="5234257" cy="785853"/>
          </a:xfrm>
          <a:prstGeom prst="rect">
            <a:avLst/>
          </a:prstGeom>
        </p:spPr>
      </p:pic>
      <p:sp>
        <p:nvSpPr>
          <p:cNvPr id="14" name="Footer Placeholder 3">
            <a:extLst>
              <a:ext uri="{FF2B5EF4-FFF2-40B4-BE49-F238E27FC236}">
                <a16:creationId xmlns:a16="http://schemas.microsoft.com/office/drawing/2014/main" id="{04588DD9-332A-770E-2905-DD80AABE65AF}"/>
              </a:ext>
            </a:extLst>
          </p:cNvPr>
          <p:cNvSpPr txBox="1">
            <a:spLocks/>
          </p:cNvSpPr>
          <p:nvPr/>
        </p:nvSpPr>
        <p:spPr>
          <a:xfrm>
            <a:off x="1497453" y="4531122"/>
            <a:ext cx="6915150" cy="6123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16" name="TextBox 15">
            <a:extLst>
              <a:ext uri="{FF2B5EF4-FFF2-40B4-BE49-F238E27FC236}">
                <a16:creationId xmlns:a16="http://schemas.microsoft.com/office/drawing/2014/main" id="{F1E2F40B-32FB-6BC9-A13A-34E6B8D903F0}"/>
              </a:ext>
            </a:extLst>
          </p:cNvPr>
          <p:cNvSpPr txBox="1"/>
          <p:nvPr/>
        </p:nvSpPr>
        <p:spPr>
          <a:xfrm>
            <a:off x="1522242" y="4438651"/>
            <a:ext cx="7193133" cy="601831"/>
          </a:xfrm>
          <a:prstGeom prst="rect">
            <a:avLst/>
          </a:prstGeom>
          <a:noFill/>
        </p:spPr>
        <p:txBody>
          <a:bodyPr wrap="square">
            <a:spAutoFit/>
          </a:bodyPr>
          <a:lstStyle/>
          <a:p>
            <a:pPr marL="171450" indent="-171450">
              <a:lnSpc>
                <a:spcPct val="107000"/>
              </a:lnSpc>
              <a:spcBef>
                <a:spcPts val="0"/>
              </a:spcBef>
              <a:buAutoNum type="arabicPeriod"/>
            </a:pPr>
            <a:r>
              <a:rPr lang="en-US" sz="788" kern="100" dirty="0">
                <a:solidFill>
                  <a:schemeClr val="accent5"/>
                </a:solidFill>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https://www.aabb.org/docs/default-source/default-document-library/resources/choosing-wisely-five-things-physicians-and-patients-should-question.pdf</a:t>
            </a:r>
            <a:endParaRPr lang="en-US" sz="788" kern="100" dirty="0">
              <a:solidFill>
                <a:schemeClr val="accent5"/>
              </a:solidFill>
              <a:latin typeface="Arial" panose="020B0604020202020204" pitchFamily="34" charset="0"/>
              <a:ea typeface="Aptos" panose="020B0004020202020204" pitchFamily="34" charset="0"/>
              <a:cs typeface="Arial" panose="020B0604020202020204" pitchFamily="34" charset="0"/>
            </a:endParaRPr>
          </a:p>
          <a:p>
            <a:pPr marL="171450" indent="-171450">
              <a:lnSpc>
                <a:spcPct val="107000"/>
              </a:lnSpc>
              <a:spcBef>
                <a:spcPts val="0"/>
              </a:spcBef>
              <a:buAutoNum type="arabicPeriod"/>
            </a:pPr>
            <a:r>
              <a:rPr lang="en-US" sz="788" kern="100" dirty="0">
                <a:solidFill>
                  <a:schemeClr val="accent5"/>
                </a:solidFill>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https://www.aabb.org/docs/default-source/default-document-library/resources/association-bulletins/ab19-02-revised.pdf</a:t>
            </a:r>
            <a:endParaRPr lang="en-US" sz="788" kern="100" dirty="0">
              <a:solidFill>
                <a:schemeClr val="accent5"/>
              </a:solidFill>
              <a:latin typeface="Arial" panose="020B0604020202020204" pitchFamily="34" charset="0"/>
              <a:ea typeface="Aptos" panose="020B0004020202020204" pitchFamily="34" charset="0"/>
              <a:cs typeface="Arial" panose="020B0604020202020204" pitchFamily="34" charset="0"/>
            </a:endParaRPr>
          </a:p>
          <a:p>
            <a:pPr marL="171450" indent="-171450">
              <a:lnSpc>
                <a:spcPct val="107000"/>
              </a:lnSpc>
              <a:buFontTx/>
              <a:buAutoNum type="arabicPeriod"/>
            </a:pPr>
            <a:r>
              <a:rPr lang="en-US" sz="788" dirty="0">
                <a:solidFill>
                  <a:schemeClr val="accent5"/>
                </a:solidFill>
                <a:latin typeface="Arial" panose="020B0604020202020204" pitchFamily="34" charset="0"/>
                <a:cs typeface="Arial" panose="020B0604020202020204" pitchFamily="34" charset="0"/>
              </a:rPr>
              <a:t>Dunbar NM, Yazer MH, for the BEST Collaborative. O– product transfusion, inventory management, and utilization during shortage: The OPTIMUS study. Transfusion 2018;58: 1348-55.</a:t>
            </a:r>
            <a:endParaRPr lang="en-US" sz="788" kern="100" dirty="0">
              <a:solidFill>
                <a:schemeClr val="accent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1CBDA21-A882-12BA-C28F-A1294E62A07A}"/>
              </a:ext>
            </a:extLst>
          </p:cNvPr>
          <p:cNvSpPr txBox="1"/>
          <p:nvPr/>
        </p:nvSpPr>
        <p:spPr>
          <a:xfrm>
            <a:off x="485775" y="3682598"/>
            <a:ext cx="8229600" cy="584775"/>
          </a:xfrm>
          <a:prstGeom prst="rect">
            <a:avLst/>
          </a:prstGeom>
          <a:solidFill>
            <a:srgbClr val="387A78"/>
          </a:solidFill>
        </p:spPr>
        <p:txBody>
          <a:bodyPr wrap="square">
            <a:spAutoFit/>
          </a:bodyPr>
          <a:lstStyle/>
          <a:p>
            <a:pPr marL="0" indent="0">
              <a:buNone/>
            </a:pPr>
            <a:r>
              <a:rPr lang="en-US" sz="1600" b="1" dirty="0">
                <a:solidFill>
                  <a:schemeClr val="bg1"/>
                </a:solidFill>
                <a:latin typeface="+mn-lt"/>
                <a:cs typeface="Poppins" panose="00000500000000000000" pitchFamily="2" charset="0"/>
              </a:rPr>
              <a:t>Establish a policy defining when to use O positive RBCs during emergency transfusions in patients with unknown blood type.</a:t>
            </a:r>
          </a:p>
        </p:txBody>
      </p:sp>
    </p:spTree>
    <p:extLst>
      <p:ext uri="{BB962C8B-B14F-4D97-AF65-F5344CB8AC3E}">
        <p14:creationId xmlns:p14="http://schemas.microsoft.com/office/powerpoint/2010/main" val="88907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3480-1950-8627-5CAA-70C3FAB84F5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C5AE355-9BB0-63A0-3ABF-AD1FB59071B7}"/>
              </a:ext>
            </a:extLst>
          </p:cNvPr>
          <p:cNvSpPr/>
          <p:nvPr/>
        </p:nvSpPr>
        <p:spPr>
          <a:xfrm>
            <a:off x="5811690" y="0"/>
            <a:ext cx="333231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91ADA7C-2776-7D0D-721B-2DD909C7D03D}"/>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791ADA7C-2776-7D0D-721B-2DD909C7D03D}"/>
                  </a:ext>
                </a:extLst>
              </p:cNvPr>
              <p:cNvPicPr/>
              <p:nvPr/>
            </p:nvPicPr>
            <p:blipFill>
              <a:blip r:embed="rId4"/>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073AB0AB-A395-25C5-1522-B72391D307AF}"/>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073AB0AB-A395-25C5-1522-B72391D307AF}"/>
                  </a:ext>
                </a:extLst>
              </p:cNvPr>
              <p:cNvPicPr/>
              <p:nvPr/>
            </p:nvPicPr>
            <p:blipFill>
              <a:blip r:embed="rId4"/>
              <a:stretch>
                <a:fillRect/>
              </a:stretch>
            </p:blipFill>
            <p:spPr>
              <a:xfrm>
                <a:off x="3986640" y="1129400"/>
                <a:ext cx="18000" cy="18000"/>
              </a:xfrm>
              <a:prstGeom prst="rect">
                <a:avLst/>
              </a:prstGeom>
            </p:spPr>
          </p:pic>
        </mc:Fallback>
      </mc:AlternateContent>
      <p:sp>
        <p:nvSpPr>
          <p:cNvPr id="2" name="Rectangle 1">
            <a:extLst>
              <a:ext uri="{FF2B5EF4-FFF2-40B4-BE49-F238E27FC236}">
                <a16:creationId xmlns:a16="http://schemas.microsoft.com/office/drawing/2014/main" id="{F104B2DD-E088-ED1B-DE04-51934F861C85}"/>
              </a:ext>
            </a:extLst>
          </p:cNvPr>
          <p:cNvSpPr/>
          <p:nvPr/>
        </p:nvSpPr>
        <p:spPr>
          <a:xfrm>
            <a:off x="0" y="2834"/>
            <a:ext cx="6761486"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cxnSp>
        <p:nvCxnSpPr>
          <p:cNvPr id="12" name="Straight Connector 11">
            <a:extLst>
              <a:ext uri="{FF2B5EF4-FFF2-40B4-BE49-F238E27FC236}">
                <a16:creationId xmlns:a16="http://schemas.microsoft.com/office/drawing/2014/main" id="{D73395D7-B8D5-446D-F02B-2E9312773413}"/>
              </a:ext>
            </a:extLst>
          </p:cNvPr>
          <p:cNvCxnSpPr>
            <a:cxnSpLocks/>
          </p:cNvCxnSpPr>
          <p:nvPr/>
        </p:nvCxnSpPr>
        <p:spPr>
          <a:xfrm>
            <a:off x="846573" y="1697502"/>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pic>
        <p:nvPicPr>
          <p:cNvPr id="15" name="Picture 14" descr="A group of blood drops with white text&#10;&#10;Description automatically generated">
            <a:extLst>
              <a:ext uri="{FF2B5EF4-FFF2-40B4-BE49-F238E27FC236}">
                <a16:creationId xmlns:a16="http://schemas.microsoft.com/office/drawing/2014/main" id="{441E84FC-38B5-F4FD-FB04-2AA2ED1D1CFB}"/>
              </a:ext>
            </a:extLst>
          </p:cNvPr>
          <p:cNvPicPr>
            <a:picLocks noChangeAspect="1"/>
          </p:cNvPicPr>
          <p:nvPr/>
        </p:nvPicPr>
        <p:blipFill>
          <a:blip r:embed="rId6"/>
          <a:stretch>
            <a:fillRect/>
          </a:stretch>
        </p:blipFill>
        <p:spPr>
          <a:xfrm>
            <a:off x="7309541" y="1682035"/>
            <a:ext cx="1286404" cy="1794479"/>
          </a:xfrm>
          <a:prstGeom prst="rect">
            <a:avLst/>
          </a:prstGeom>
        </p:spPr>
      </p:pic>
      <p:sp>
        <p:nvSpPr>
          <p:cNvPr id="8" name="Text Placeholder 1">
            <a:extLst>
              <a:ext uri="{FF2B5EF4-FFF2-40B4-BE49-F238E27FC236}">
                <a16:creationId xmlns:a16="http://schemas.microsoft.com/office/drawing/2014/main" id="{D2CB2AD7-7C1C-CACE-021F-329C4F655698}"/>
              </a:ext>
            </a:extLst>
          </p:cNvPr>
          <p:cNvSpPr txBox="1">
            <a:spLocks/>
          </p:cNvSpPr>
          <p:nvPr/>
        </p:nvSpPr>
        <p:spPr>
          <a:xfrm>
            <a:off x="1003394" y="666945"/>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chemeClr val="bg1"/>
                </a:solidFill>
                <a:ea typeface="Geneva" panose="020B0503030404040204" pitchFamily="34" charset="0"/>
              </a:rPr>
              <a:t>AABB Recommendation for Group O Use</a:t>
            </a:r>
          </a:p>
        </p:txBody>
      </p:sp>
      <p:sp>
        <p:nvSpPr>
          <p:cNvPr id="18" name="Text Placeholder 1">
            <a:extLst>
              <a:ext uri="{FF2B5EF4-FFF2-40B4-BE49-F238E27FC236}">
                <a16:creationId xmlns:a16="http://schemas.microsoft.com/office/drawing/2014/main" id="{C6E71189-53BB-8158-EC3F-6883AC60C5FD}"/>
              </a:ext>
            </a:extLst>
          </p:cNvPr>
          <p:cNvSpPr txBox="1">
            <a:spLocks/>
          </p:cNvSpPr>
          <p:nvPr/>
        </p:nvSpPr>
        <p:spPr>
          <a:xfrm>
            <a:off x="301460" y="2093585"/>
            <a:ext cx="6158566" cy="16962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a typeface="Geneva" panose="020B0503030404040204" pitchFamily="34" charset="0"/>
              </a:rPr>
              <a:t>Hospital transfusion services should closely monitor utilization of group O, Rh(D)- negative inventory, particularly during bleeding emergencies and during group O Rh(D)- negative shortages. Policies should be developed that describe when patients should be switched to Rh(D)-positive RBCs to avoid depletion of the group O Rh(D)- negative supply.</a:t>
            </a:r>
            <a:r>
              <a:rPr lang="en-US" altLang="en-US" sz="2000" dirty="0">
                <a:solidFill>
                  <a:schemeClr val="bg1"/>
                </a:solidFill>
                <a:ea typeface="Geneva" panose="020B0503030404040204" pitchFamily="34" charset="0"/>
              </a:rPr>
              <a:t>*</a:t>
            </a:r>
          </a:p>
        </p:txBody>
      </p:sp>
      <p:sp>
        <p:nvSpPr>
          <p:cNvPr id="19" name="TextBox 18">
            <a:extLst>
              <a:ext uri="{FF2B5EF4-FFF2-40B4-BE49-F238E27FC236}">
                <a16:creationId xmlns:a16="http://schemas.microsoft.com/office/drawing/2014/main" id="{E687EC62-01F7-FA53-BB98-A8914B1BCD0A}"/>
              </a:ext>
            </a:extLst>
          </p:cNvPr>
          <p:cNvSpPr txBox="1"/>
          <p:nvPr/>
        </p:nvSpPr>
        <p:spPr>
          <a:xfrm>
            <a:off x="532492" y="4821751"/>
            <a:ext cx="5596335" cy="215444"/>
          </a:xfrm>
          <a:prstGeom prst="rect">
            <a:avLst/>
          </a:prstGeom>
          <a:noFill/>
        </p:spPr>
        <p:txBody>
          <a:bodyPr wrap="square" rtlCol="0">
            <a:spAutoFit/>
          </a:bodyPr>
          <a:lstStyle/>
          <a:p>
            <a:pPr algn="ctr"/>
            <a:r>
              <a:rPr lang="en-US" sz="800" dirty="0">
                <a:solidFill>
                  <a:schemeClr val="bg1"/>
                </a:solidFill>
                <a:latin typeface="+mj-lt"/>
                <a:hlinkClick r:id="rId7">
                  <a:extLst>
                    <a:ext uri="{A12FA001-AC4F-418D-AE19-62706E023703}">
                      <ahyp:hlinkClr xmlns:ahyp="http://schemas.microsoft.com/office/drawing/2018/hyperlinkcolor" val="tx"/>
                    </a:ext>
                  </a:extLst>
                </a:hlinkClick>
              </a:rPr>
              <a:t>*https://www.aabb.org/docs/default-source/default-document-library/resources/association-bulletins/ab19-02.pdf</a:t>
            </a:r>
            <a:endParaRPr lang="en-US" sz="800" dirty="0">
              <a:solidFill>
                <a:schemeClr val="bg1"/>
              </a:solidFill>
              <a:latin typeface="+mj-lt"/>
            </a:endParaRPr>
          </a:p>
        </p:txBody>
      </p:sp>
    </p:spTree>
    <p:extLst>
      <p:ext uri="{BB962C8B-B14F-4D97-AF65-F5344CB8AC3E}">
        <p14:creationId xmlns:p14="http://schemas.microsoft.com/office/powerpoint/2010/main" val="309440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80278-79DA-339C-BDE7-9C31D779066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03E9BB6-5E31-E166-FB03-ED5ACF56B52A}"/>
              </a:ext>
            </a:extLst>
          </p:cNvPr>
          <p:cNvSpPr/>
          <p:nvPr/>
        </p:nvSpPr>
        <p:spPr>
          <a:xfrm>
            <a:off x="5811690" y="0"/>
            <a:ext cx="333231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CB50E177-4D58-2D16-8AED-12EFF8DB0C24}"/>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CB50E177-4D58-2D16-8AED-12EFF8DB0C24}"/>
                  </a:ext>
                </a:extLst>
              </p:cNvPr>
              <p:cNvPicPr/>
              <p:nvPr/>
            </p:nvPicPr>
            <p:blipFill>
              <a:blip r:embed="rId4"/>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E5C5BDFC-2F87-6564-13DC-BA5E09FBD668}"/>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E5C5BDFC-2F87-6564-13DC-BA5E09FBD668}"/>
                  </a:ext>
                </a:extLst>
              </p:cNvPr>
              <p:cNvPicPr/>
              <p:nvPr/>
            </p:nvPicPr>
            <p:blipFill>
              <a:blip r:embed="rId4"/>
              <a:stretch>
                <a:fillRect/>
              </a:stretch>
            </p:blipFill>
            <p:spPr>
              <a:xfrm>
                <a:off x="3986640" y="1129400"/>
                <a:ext cx="18000" cy="18000"/>
              </a:xfrm>
              <a:prstGeom prst="rect">
                <a:avLst/>
              </a:prstGeom>
            </p:spPr>
          </p:pic>
        </mc:Fallback>
      </mc:AlternateContent>
      <p:sp>
        <p:nvSpPr>
          <p:cNvPr id="2" name="Rectangle 1">
            <a:extLst>
              <a:ext uri="{FF2B5EF4-FFF2-40B4-BE49-F238E27FC236}">
                <a16:creationId xmlns:a16="http://schemas.microsoft.com/office/drawing/2014/main" id="{554CC994-6BCD-A640-7466-88ED7F6D0DCE}"/>
              </a:ext>
            </a:extLst>
          </p:cNvPr>
          <p:cNvSpPr/>
          <p:nvPr/>
        </p:nvSpPr>
        <p:spPr>
          <a:xfrm>
            <a:off x="4714" y="0"/>
            <a:ext cx="6999910"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cxnSp>
        <p:nvCxnSpPr>
          <p:cNvPr id="12" name="Straight Connector 11">
            <a:extLst>
              <a:ext uri="{FF2B5EF4-FFF2-40B4-BE49-F238E27FC236}">
                <a16:creationId xmlns:a16="http://schemas.microsoft.com/office/drawing/2014/main" id="{A100C350-590B-0D6D-6FFB-7637E73B12FF}"/>
              </a:ext>
            </a:extLst>
          </p:cNvPr>
          <p:cNvCxnSpPr>
            <a:cxnSpLocks/>
          </p:cNvCxnSpPr>
          <p:nvPr/>
        </p:nvCxnSpPr>
        <p:spPr>
          <a:xfrm>
            <a:off x="969962" y="1739259"/>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pic>
        <p:nvPicPr>
          <p:cNvPr id="15" name="Picture 14" descr="A group of blood drops with white text&#10;&#10;Description automatically generated">
            <a:extLst>
              <a:ext uri="{FF2B5EF4-FFF2-40B4-BE49-F238E27FC236}">
                <a16:creationId xmlns:a16="http://schemas.microsoft.com/office/drawing/2014/main" id="{FE3E2916-111A-FE5C-1667-008D70B10631}"/>
              </a:ext>
            </a:extLst>
          </p:cNvPr>
          <p:cNvPicPr>
            <a:picLocks noChangeAspect="1"/>
          </p:cNvPicPr>
          <p:nvPr/>
        </p:nvPicPr>
        <p:blipFill>
          <a:blip r:embed="rId6"/>
          <a:stretch>
            <a:fillRect/>
          </a:stretch>
        </p:blipFill>
        <p:spPr>
          <a:xfrm>
            <a:off x="7362274" y="1578235"/>
            <a:ext cx="1424437" cy="1987029"/>
          </a:xfrm>
          <a:prstGeom prst="rect">
            <a:avLst/>
          </a:prstGeom>
        </p:spPr>
      </p:pic>
      <p:sp>
        <p:nvSpPr>
          <p:cNvPr id="8" name="Text Placeholder 1">
            <a:extLst>
              <a:ext uri="{FF2B5EF4-FFF2-40B4-BE49-F238E27FC236}">
                <a16:creationId xmlns:a16="http://schemas.microsoft.com/office/drawing/2014/main" id="{260461CC-4867-85A9-1FEE-BFB3D914FF17}"/>
              </a:ext>
            </a:extLst>
          </p:cNvPr>
          <p:cNvSpPr txBox="1">
            <a:spLocks/>
          </p:cNvSpPr>
          <p:nvPr/>
        </p:nvSpPr>
        <p:spPr>
          <a:xfrm>
            <a:off x="1177402" y="686578"/>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chemeClr val="bg1"/>
                </a:solidFill>
                <a:ea typeface="Geneva" panose="020B0503030404040204" pitchFamily="34" charset="0"/>
              </a:rPr>
              <a:t>AABB Recommendation for Group O Use</a:t>
            </a:r>
          </a:p>
        </p:txBody>
      </p:sp>
      <p:sp>
        <p:nvSpPr>
          <p:cNvPr id="18" name="Text Placeholder 1">
            <a:extLst>
              <a:ext uri="{FF2B5EF4-FFF2-40B4-BE49-F238E27FC236}">
                <a16:creationId xmlns:a16="http://schemas.microsoft.com/office/drawing/2014/main" id="{CDCE7CAF-087D-1C33-1EF7-977D82FB28DE}"/>
              </a:ext>
            </a:extLst>
          </p:cNvPr>
          <p:cNvSpPr txBox="1">
            <a:spLocks/>
          </p:cNvSpPr>
          <p:nvPr/>
        </p:nvSpPr>
        <p:spPr>
          <a:xfrm>
            <a:off x="851240" y="2212086"/>
            <a:ext cx="5306856" cy="1257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a typeface="Geneva" panose="020B0503030404040204" pitchFamily="34" charset="0"/>
              </a:rPr>
              <a:t>Hospitals should have protocols to expedite sample collection to quickly switch patients to type-specific blood upon completion of pretransfusion testing. </a:t>
            </a:r>
            <a:r>
              <a:rPr lang="en-US" altLang="en-US" sz="2000" dirty="0">
                <a:solidFill>
                  <a:schemeClr val="bg1"/>
                </a:solidFill>
                <a:ea typeface="Geneva" panose="020B0503030404040204" pitchFamily="34" charset="0"/>
              </a:rPr>
              <a:t>*</a:t>
            </a:r>
          </a:p>
        </p:txBody>
      </p:sp>
      <p:sp>
        <p:nvSpPr>
          <p:cNvPr id="19" name="TextBox 18">
            <a:extLst>
              <a:ext uri="{FF2B5EF4-FFF2-40B4-BE49-F238E27FC236}">
                <a16:creationId xmlns:a16="http://schemas.microsoft.com/office/drawing/2014/main" id="{DD216F7F-8A4A-BCF9-3DBC-39A7CE120644}"/>
              </a:ext>
            </a:extLst>
          </p:cNvPr>
          <p:cNvSpPr txBox="1"/>
          <p:nvPr/>
        </p:nvSpPr>
        <p:spPr>
          <a:xfrm>
            <a:off x="602780" y="4806551"/>
            <a:ext cx="5596335" cy="215444"/>
          </a:xfrm>
          <a:prstGeom prst="rect">
            <a:avLst/>
          </a:prstGeom>
          <a:noFill/>
        </p:spPr>
        <p:txBody>
          <a:bodyPr wrap="square" rtlCol="0">
            <a:spAutoFit/>
          </a:bodyPr>
          <a:lstStyle/>
          <a:p>
            <a:pPr algn="ctr"/>
            <a:r>
              <a:rPr lang="en-US" sz="800" dirty="0">
                <a:solidFill>
                  <a:schemeClr val="bg1"/>
                </a:solidFill>
                <a:latin typeface="+mj-lt"/>
                <a:hlinkClick r:id="rId7">
                  <a:extLst>
                    <a:ext uri="{A12FA001-AC4F-418D-AE19-62706E023703}">
                      <ahyp:hlinkClr xmlns:ahyp="http://schemas.microsoft.com/office/drawing/2018/hyperlinkcolor" val="tx"/>
                    </a:ext>
                  </a:extLst>
                </a:hlinkClick>
              </a:rPr>
              <a:t>*https://www.aabb.org/docs/default-source/default-document-library/resources/association-bulletins/ab19-02.pdf</a:t>
            </a:r>
            <a:endParaRPr lang="en-US" sz="800" dirty="0">
              <a:solidFill>
                <a:schemeClr val="bg1"/>
              </a:solidFill>
              <a:latin typeface="+mj-lt"/>
            </a:endParaRPr>
          </a:p>
        </p:txBody>
      </p:sp>
    </p:spTree>
    <p:extLst>
      <p:ext uri="{BB962C8B-B14F-4D97-AF65-F5344CB8AC3E}">
        <p14:creationId xmlns:p14="http://schemas.microsoft.com/office/powerpoint/2010/main" val="80134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7916-58AD-F4DE-EFB0-F476FF0BC1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397432-7EBF-AE0D-5B8D-5ED920BF3DDD}"/>
              </a:ext>
            </a:extLst>
          </p:cNvPr>
          <p:cNvSpPr/>
          <p:nvPr/>
        </p:nvSpPr>
        <p:spPr>
          <a:xfrm>
            <a:off x="4714" y="0"/>
            <a:ext cx="6882422"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9E9EA2"/>
                </a:solidFill>
              </a:rPr>
              <a:t>4</a:t>
            </a:r>
          </a:p>
        </p:txBody>
      </p:sp>
      <p:sp>
        <p:nvSpPr>
          <p:cNvPr id="13" name="Rectangle 12">
            <a:extLst>
              <a:ext uri="{FF2B5EF4-FFF2-40B4-BE49-F238E27FC236}">
                <a16:creationId xmlns:a16="http://schemas.microsoft.com/office/drawing/2014/main" id="{8AA17D28-4230-74A9-BBBC-22CB422ADF06}"/>
              </a:ext>
            </a:extLst>
          </p:cNvPr>
          <p:cNvSpPr/>
          <p:nvPr/>
        </p:nvSpPr>
        <p:spPr>
          <a:xfrm>
            <a:off x="5811690" y="0"/>
            <a:ext cx="333231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8CE7C53-2AD0-A1C9-B061-5D0191CE67AE}"/>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F8CE7C53-2AD0-A1C9-B061-5D0191CE67AE}"/>
                  </a:ext>
                </a:extLst>
              </p:cNvPr>
              <p:cNvPicPr/>
              <p:nvPr/>
            </p:nvPicPr>
            <p:blipFill>
              <a:blip r:embed="rId3"/>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EB19535B-8EE0-301B-CB6E-D93779C53B3A}"/>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EB19535B-8EE0-301B-CB6E-D93779C53B3A}"/>
                  </a:ext>
                </a:extLst>
              </p:cNvPr>
              <p:cNvPicPr/>
              <p:nvPr/>
            </p:nvPicPr>
            <p:blipFill>
              <a:blip r:embed="rId3"/>
              <a:stretch>
                <a:fillRect/>
              </a:stretch>
            </p:blipFill>
            <p:spPr>
              <a:xfrm>
                <a:off x="3986640" y="1129400"/>
                <a:ext cx="18000" cy="18000"/>
              </a:xfrm>
              <a:prstGeom prst="rect">
                <a:avLst/>
              </a:prstGeom>
            </p:spPr>
          </p:pic>
        </mc:Fallback>
      </mc:AlternateContent>
      <p:cxnSp>
        <p:nvCxnSpPr>
          <p:cNvPr id="12" name="Straight Connector 11">
            <a:extLst>
              <a:ext uri="{FF2B5EF4-FFF2-40B4-BE49-F238E27FC236}">
                <a16:creationId xmlns:a16="http://schemas.microsoft.com/office/drawing/2014/main" id="{5CBF7198-BB63-4D64-6248-32002F6C42B5}"/>
              </a:ext>
            </a:extLst>
          </p:cNvPr>
          <p:cNvCxnSpPr>
            <a:cxnSpLocks/>
          </p:cNvCxnSpPr>
          <p:nvPr/>
        </p:nvCxnSpPr>
        <p:spPr>
          <a:xfrm>
            <a:off x="975369" y="1886742"/>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pic>
        <p:nvPicPr>
          <p:cNvPr id="15" name="Picture 14" descr="A group of blood drops with white text&#10;&#10;Description automatically generated">
            <a:extLst>
              <a:ext uri="{FF2B5EF4-FFF2-40B4-BE49-F238E27FC236}">
                <a16:creationId xmlns:a16="http://schemas.microsoft.com/office/drawing/2014/main" id="{6D2FFA33-CBC7-DF2A-6F6B-92665CE6BB11}"/>
              </a:ext>
            </a:extLst>
          </p:cNvPr>
          <p:cNvPicPr>
            <a:picLocks noChangeAspect="1"/>
          </p:cNvPicPr>
          <p:nvPr/>
        </p:nvPicPr>
        <p:blipFill>
          <a:blip r:embed="rId5"/>
          <a:stretch>
            <a:fillRect/>
          </a:stretch>
        </p:blipFill>
        <p:spPr>
          <a:xfrm>
            <a:off x="7303349" y="1578235"/>
            <a:ext cx="1424437" cy="1987029"/>
          </a:xfrm>
          <a:prstGeom prst="rect">
            <a:avLst/>
          </a:prstGeom>
        </p:spPr>
      </p:pic>
      <p:sp>
        <p:nvSpPr>
          <p:cNvPr id="8" name="Text Placeholder 1">
            <a:extLst>
              <a:ext uri="{FF2B5EF4-FFF2-40B4-BE49-F238E27FC236}">
                <a16:creationId xmlns:a16="http://schemas.microsoft.com/office/drawing/2014/main" id="{542C7590-DF36-6A17-D590-F4BECE0F2D7C}"/>
              </a:ext>
            </a:extLst>
          </p:cNvPr>
          <p:cNvSpPr txBox="1">
            <a:spLocks/>
          </p:cNvSpPr>
          <p:nvPr/>
        </p:nvSpPr>
        <p:spPr>
          <a:xfrm>
            <a:off x="1222838" y="735165"/>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chemeClr val="bg1"/>
                </a:solidFill>
                <a:ea typeface="Geneva" panose="020B0503030404040204" pitchFamily="34" charset="0"/>
              </a:rPr>
              <a:t>AABB Recommendation for Group O Use</a:t>
            </a:r>
          </a:p>
        </p:txBody>
      </p:sp>
      <p:sp>
        <p:nvSpPr>
          <p:cNvPr id="18" name="Text Placeholder 1">
            <a:extLst>
              <a:ext uri="{FF2B5EF4-FFF2-40B4-BE49-F238E27FC236}">
                <a16:creationId xmlns:a16="http://schemas.microsoft.com/office/drawing/2014/main" id="{07CAAA68-D618-5FE9-659E-533726208E88}"/>
              </a:ext>
            </a:extLst>
          </p:cNvPr>
          <p:cNvSpPr txBox="1">
            <a:spLocks/>
          </p:cNvSpPr>
          <p:nvPr/>
        </p:nvSpPr>
        <p:spPr>
          <a:xfrm>
            <a:off x="911716" y="2100120"/>
            <a:ext cx="5276775" cy="1257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a typeface="Geneva" panose="020B0503030404040204" pitchFamily="34" charset="0"/>
              </a:rPr>
              <a:t>Hospital transfusion services should have a policy for the use of Rh-positive-red-cell containing components in Rh-negative recipients including during times of critical inventory levels. </a:t>
            </a:r>
            <a:r>
              <a:rPr lang="en-US" altLang="en-US" sz="2000" dirty="0">
                <a:solidFill>
                  <a:schemeClr val="bg1"/>
                </a:solidFill>
                <a:ea typeface="Geneva" panose="020B0503030404040204" pitchFamily="34" charset="0"/>
              </a:rPr>
              <a:t>*</a:t>
            </a:r>
          </a:p>
        </p:txBody>
      </p:sp>
      <p:sp>
        <p:nvSpPr>
          <p:cNvPr id="19" name="TextBox 18">
            <a:extLst>
              <a:ext uri="{FF2B5EF4-FFF2-40B4-BE49-F238E27FC236}">
                <a16:creationId xmlns:a16="http://schemas.microsoft.com/office/drawing/2014/main" id="{527C41EB-6F4D-861B-AF10-A2DF5C287512}"/>
              </a:ext>
            </a:extLst>
          </p:cNvPr>
          <p:cNvSpPr txBox="1"/>
          <p:nvPr/>
        </p:nvSpPr>
        <p:spPr>
          <a:xfrm>
            <a:off x="647757" y="4784429"/>
            <a:ext cx="5596335" cy="215444"/>
          </a:xfrm>
          <a:prstGeom prst="rect">
            <a:avLst/>
          </a:prstGeom>
          <a:noFill/>
        </p:spPr>
        <p:txBody>
          <a:bodyPr wrap="square" rtlCol="0">
            <a:spAutoFit/>
          </a:bodyPr>
          <a:lstStyle/>
          <a:p>
            <a:pPr algn="ctr"/>
            <a:r>
              <a:rPr lang="en-US" sz="800" dirty="0">
                <a:solidFill>
                  <a:schemeClr val="bg1"/>
                </a:solidFill>
                <a:latin typeface="+mj-lt"/>
                <a:hlinkClick r:id="rId6">
                  <a:extLst>
                    <a:ext uri="{A12FA001-AC4F-418D-AE19-62706E023703}">
                      <ahyp:hlinkClr xmlns:ahyp="http://schemas.microsoft.com/office/drawing/2018/hyperlinkcolor" val="tx"/>
                    </a:ext>
                  </a:extLst>
                </a:hlinkClick>
              </a:rPr>
              <a:t>*https://www.aabb.org/docs/default-source/default-document-library/resources/association-bulletins/ab19-02.pdf</a:t>
            </a:r>
            <a:endParaRPr lang="en-US" sz="800" dirty="0">
              <a:solidFill>
                <a:schemeClr val="bg1"/>
              </a:solidFill>
              <a:latin typeface="+mj-lt"/>
            </a:endParaRPr>
          </a:p>
        </p:txBody>
      </p:sp>
      <p:sp>
        <p:nvSpPr>
          <p:cNvPr id="3" name="TextBox 2">
            <a:extLst>
              <a:ext uri="{FF2B5EF4-FFF2-40B4-BE49-F238E27FC236}">
                <a16:creationId xmlns:a16="http://schemas.microsoft.com/office/drawing/2014/main" id="{B8B58130-9A8F-C856-AB5F-D398E89FF1F3}"/>
              </a:ext>
            </a:extLst>
          </p:cNvPr>
          <p:cNvSpPr txBox="1"/>
          <p:nvPr/>
        </p:nvSpPr>
        <p:spPr>
          <a:xfrm>
            <a:off x="5436577" y="847862"/>
            <a:ext cx="440794" cy="523220"/>
          </a:xfrm>
          <a:prstGeom prst="rect">
            <a:avLst/>
          </a:prstGeom>
          <a:noFill/>
        </p:spPr>
        <p:txBody>
          <a:bodyPr wrap="square" rtlCol="0">
            <a:spAutoFit/>
          </a:bodyPr>
          <a:lstStyle/>
          <a:p>
            <a:endParaRPr lang="en-US" sz="2800" b="1" dirty="0"/>
          </a:p>
        </p:txBody>
      </p:sp>
    </p:spTree>
    <p:extLst>
      <p:ext uri="{BB962C8B-B14F-4D97-AF65-F5344CB8AC3E}">
        <p14:creationId xmlns:p14="http://schemas.microsoft.com/office/powerpoint/2010/main" val="2700370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27AB7-37BA-5CED-C878-531040C2D809}"/>
              </a:ext>
            </a:extLst>
          </p:cNvPr>
          <p:cNvSpPr>
            <a:spLocks noGrp="1"/>
          </p:cNvSpPr>
          <p:nvPr>
            <p:ph idx="1"/>
          </p:nvPr>
        </p:nvSpPr>
        <p:spPr>
          <a:xfrm>
            <a:off x="457200" y="682762"/>
            <a:ext cx="8055034" cy="3212572"/>
          </a:xfrm>
        </p:spPr>
        <p:txBody>
          <a:bodyPr>
            <a:normAutofit/>
          </a:bodyPr>
          <a:lstStyle/>
          <a:p>
            <a:pPr marL="0" indent="0">
              <a:lnSpc>
                <a:spcPct val="107000"/>
              </a:lnSpc>
              <a:spcAft>
                <a:spcPts val="582"/>
              </a:spcAft>
              <a:buNone/>
            </a:pPr>
            <a:r>
              <a:rPr lang="en-US" b="1" kern="100" dirty="0">
                <a:latin typeface="+mn-lt"/>
                <a:ea typeface="Aptos" panose="020B0004020202020204" pitchFamily="34" charset="0"/>
                <a:cs typeface="Poppins"/>
              </a:rPr>
              <a:t>Establish a policy describing when to switch O negative patients to Rh positive red blood cells to avoid depleting group O negative inventory.  </a:t>
            </a:r>
          </a:p>
          <a:p>
            <a:pPr lvl="1">
              <a:lnSpc>
                <a:spcPct val="107000"/>
              </a:lnSpc>
              <a:spcAft>
                <a:spcPts val="582"/>
              </a:spcAft>
            </a:pPr>
            <a:r>
              <a:rPr lang="en-US" sz="1600" kern="100" dirty="0">
                <a:latin typeface="+mn-lt"/>
                <a:ea typeface="Aptos" panose="020B0004020202020204" pitchFamily="34" charset="0"/>
                <a:cs typeface="Poppins" panose="00000500000000000000" pitchFamily="2" charset="0"/>
              </a:rPr>
              <a:t>During an emergency, a single patient can rapidly deplete O negative RBC inventory, potentially jeopardizing O negative availability for your other O negative patients and O negative patients at other hospitals near you.</a:t>
            </a:r>
          </a:p>
          <a:p>
            <a:pPr lvl="1">
              <a:lnSpc>
                <a:spcPct val="107000"/>
              </a:lnSpc>
              <a:spcAft>
                <a:spcPts val="582"/>
              </a:spcAft>
            </a:pPr>
            <a:r>
              <a:rPr lang="en-US" sz="1600" b="1" kern="100" dirty="0">
                <a:latin typeface="+mn-lt"/>
                <a:ea typeface="Aptos" panose="020B0004020202020204" pitchFamily="34" charset="0"/>
                <a:cs typeface="Poppins" panose="00000500000000000000" pitchFamily="2" charset="0"/>
              </a:rPr>
              <a:t>You can help protect the O negative blood supply </a:t>
            </a:r>
            <a:r>
              <a:rPr lang="en-US" sz="1600" kern="100" dirty="0">
                <a:latin typeface="+mn-lt"/>
                <a:ea typeface="Aptos" panose="020B0004020202020204" pitchFamily="34" charset="0"/>
                <a:cs typeface="Poppins" panose="00000500000000000000" pitchFamily="2" charset="0"/>
              </a:rPr>
              <a:t>by implementing policies describing when to switch patients to Rh pos and ensuring your blood bank team is familiar with them.</a:t>
            </a:r>
          </a:p>
          <a:p>
            <a:pPr lvl="1">
              <a:lnSpc>
                <a:spcPct val="107000"/>
              </a:lnSpc>
              <a:spcAft>
                <a:spcPts val="582"/>
              </a:spcAft>
            </a:pPr>
            <a:r>
              <a:rPr lang="en-US" sz="1600" kern="100" dirty="0">
                <a:latin typeface="+mn-lt"/>
                <a:ea typeface="Aptos" panose="020B0004020202020204" pitchFamily="34" charset="0"/>
                <a:cs typeface="Poppins" panose="00000500000000000000" pitchFamily="2" charset="0"/>
              </a:rPr>
              <a:t>Having clear policies in place before an emergency happens can help to prevent a </a:t>
            </a:r>
            <a:r>
              <a:rPr lang="en-US" sz="1600" b="1" i="1" kern="100" dirty="0">
                <a:solidFill>
                  <a:srgbClr val="7F181B"/>
                </a:solidFill>
                <a:latin typeface="+mn-lt"/>
                <a:ea typeface="Aptos" panose="020B0004020202020204" pitchFamily="34" charset="0"/>
                <a:cs typeface="Poppins" panose="00000500000000000000" pitchFamily="2" charset="0"/>
              </a:rPr>
              <a:t>critically low O negative inventory.  </a:t>
            </a:r>
            <a:r>
              <a:rPr lang="en-US" sz="1350" dirty="0">
                <a:solidFill>
                  <a:schemeClr val="accent6"/>
                </a:solidFill>
                <a:latin typeface="+mn-lt"/>
                <a:cs typeface="Poppins" panose="00000500000000000000" pitchFamily="2" charset="0"/>
              </a:rPr>
              <a:t>	</a:t>
            </a:r>
          </a:p>
        </p:txBody>
      </p:sp>
      <p:sp>
        <p:nvSpPr>
          <p:cNvPr id="9" name="Title 1">
            <a:extLst>
              <a:ext uri="{FF2B5EF4-FFF2-40B4-BE49-F238E27FC236}">
                <a16:creationId xmlns:a16="http://schemas.microsoft.com/office/drawing/2014/main" id="{11C888A2-2C76-2EA8-796A-29EC1AB6B768}"/>
              </a:ext>
            </a:extLst>
          </p:cNvPr>
          <p:cNvSpPr txBox="1">
            <a:spLocks/>
          </p:cNvSpPr>
          <p:nvPr/>
        </p:nvSpPr>
        <p:spPr bwMode="auto">
          <a:xfrm>
            <a:off x="457200" y="-43378"/>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100" b="1" dirty="0">
                <a:solidFill>
                  <a:srgbClr val="387A78"/>
                </a:solidFill>
                <a:latin typeface="+mj-lt"/>
                <a:cs typeface="Poppins" panose="00000500000000000000" pitchFamily="2" charset="0"/>
              </a:rPr>
              <a:t>O Negative Tip:  Switch Sooner</a:t>
            </a:r>
          </a:p>
        </p:txBody>
      </p:sp>
      <p:sp>
        <p:nvSpPr>
          <p:cNvPr id="12" name="TextBox 11">
            <a:extLst>
              <a:ext uri="{FF2B5EF4-FFF2-40B4-BE49-F238E27FC236}">
                <a16:creationId xmlns:a16="http://schemas.microsoft.com/office/drawing/2014/main" id="{9330279E-92AE-AF82-6745-10BE59DF0DDD}"/>
              </a:ext>
            </a:extLst>
          </p:cNvPr>
          <p:cNvSpPr txBox="1"/>
          <p:nvPr/>
        </p:nvSpPr>
        <p:spPr>
          <a:xfrm>
            <a:off x="1647825" y="4713064"/>
            <a:ext cx="6515100" cy="342401"/>
          </a:xfrm>
          <a:prstGeom prst="rect">
            <a:avLst/>
          </a:prstGeom>
          <a:noFill/>
        </p:spPr>
        <p:txBody>
          <a:bodyPr wrap="square">
            <a:spAutoFit/>
          </a:bodyPr>
          <a:lstStyle/>
          <a:p>
            <a:pPr marL="171450" indent="-171450">
              <a:lnSpc>
                <a:spcPct val="107000"/>
              </a:lnSpc>
              <a:spcBef>
                <a:spcPts val="0"/>
              </a:spcBef>
              <a:buAutoNum type="arabicPeriod"/>
            </a:pPr>
            <a:r>
              <a:rPr lang="en-US" sz="788" kern="100" dirty="0">
                <a:solidFill>
                  <a:schemeClr val="accent5"/>
                </a:solidFill>
                <a:latin typeface="Arial" panose="020B0604020202020204" pitchFamily="34" charset="0"/>
                <a:cs typeface="Arial" panose="020B0604020202020204" pitchFamily="34" charset="0"/>
              </a:rPr>
              <a:t>AABB Recommendations for Appropriate Group O Use: (</a:t>
            </a:r>
            <a:r>
              <a:rPr lang="en-US" sz="788" kern="100"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https://www.aabb.org/docs/default-source/default-document-library/resources/association-bulletins/ab19-02.pdf</a:t>
            </a:r>
            <a:r>
              <a:rPr lang="en-US" sz="788" kern="100" dirty="0">
                <a:solidFill>
                  <a:schemeClr val="accent5"/>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1399EA3-75DB-C276-8F08-BF9422165F00}"/>
              </a:ext>
            </a:extLst>
          </p:cNvPr>
          <p:cNvSpPr txBox="1"/>
          <p:nvPr/>
        </p:nvSpPr>
        <p:spPr>
          <a:xfrm>
            <a:off x="457200" y="3856299"/>
            <a:ext cx="8229600" cy="584775"/>
          </a:xfrm>
          <a:prstGeom prst="rect">
            <a:avLst/>
          </a:prstGeom>
          <a:solidFill>
            <a:srgbClr val="387A78"/>
          </a:solidFill>
        </p:spPr>
        <p:txBody>
          <a:bodyPr wrap="square">
            <a:spAutoFit/>
          </a:bodyPr>
          <a:lstStyle/>
          <a:p>
            <a:r>
              <a:rPr lang="en-US" sz="1600" b="1" kern="100" dirty="0">
                <a:solidFill>
                  <a:schemeClr val="bg1"/>
                </a:solidFill>
                <a:latin typeface="+mn-lt"/>
                <a:cs typeface="Poppins" panose="00000500000000000000" pitchFamily="2" charset="0"/>
              </a:rPr>
              <a:t>Establish a policy to expedite sample collection to quickly switch patients to type-specific blood upon completion of pretransfusion testing.</a:t>
            </a:r>
          </a:p>
        </p:txBody>
      </p:sp>
    </p:spTree>
    <p:extLst>
      <p:ext uri="{BB962C8B-B14F-4D97-AF65-F5344CB8AC3E}">
        <p14:creationId xmlns:p14="http://schemas.microsoft.com/office/powerpoint/2010/main" val="268240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061F-7EC4-8A50-EA2F-68063BB00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D387A-7B00-C0EE-AA58-6BC4BEC78AA3}"/>
              </a:ext>
            </a:extLst>
          </p:cNvPr>
          <p:cNvSpPr>
            <a:spLocks noGrp="1"/>
          </p:cNvSpPr>
          <p:nvPr>
            <p:ph type="title"/>
          </p:nvPr>
        </p:nvSpPr>
        <p:spPr>
          <a:xfrm>
            <a:off x="457200" y="131201"/>
            <a:ext cx="8229600" cy="342265"/>
          </a:xfrm>
        </p:spPr>
        <p:txBody>
          <a:bodyPr wrap="square" anchor="ctr">
            <a:normAutofit fontScale="90000"/>
          </a:bodyPr>
          <a:lstStyle/>
          <a:p>
            <a:pPr algn="ctr"/>
            <a:r>
              <a:rPr lang="en-US" sz="2400" b="1" dirty="0">
                <a:latin typeface="+mj-lt"/>
                <a:ea typeface="Calibri" panose="020F0502020204030204" pitchFamily="34" charset="0"/>
                <a:cs typeface="Poppins" panose="00000500000000000000" pitchFamily="2" charset="0"/>
              </a:rPr>
              <a:t>Facts in Review</a:t>
            </a:r>
            <a:endParaRPr lang="en-US" dirty="0">
              <a:latin typeface="+mj-lt"/>
              <a:cs typeface="Poppins" panose="00000500000000000000" pitchFamily="2" charset="0"/>
            </a:endParaRPr>
          </a:p>
        </p:txBody>
      </p:sp>
      <p:cxnSp>
        <p:nvCxnSpPr>
          <p:cNvPr id="4" name="Straight Connector 3">
            <a:extLst>
              <a:ext uri="{FF2B5EF4-FFF2-40B4-BE49-F238E27FC236}">
                <a16:creationId xmlns:a16="http://schemas.microsoft.com/office/drawing/2014/main" id="{0AED9BD4-24F1-A90E-2BE6-EACEAB2FC84B}"/>
              </a:ext>
            </a:extLst>
          </p:cNvPr>
          <p:cNvCxnSpPr/>
          <p:nvPr/>
        </p:nvCxnSpPr>
        <p:spPr>
          <a:xfrm>
            <a:off x="457200" y="623836"/>
            <a:ext cx="8229600" cy="0"/>
          </a:xfrm>
          <a:prstGeom prst="line">
            <a:avLst/>
          </a:prstGeom>
          <a:ln>
            <a:solidFill>
              <a:srgbClr val="2B777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6BA985F-59D6-48E3-015A-B2029CDB0A76}"/>
              </a:ext>
            </a:extLst>
          </p:cNvPr>
          <p:cNvSpPr>
            <a:spLocks noGrp="1"/>
          </p:cNvSpPr>
          <p:nvPr>
            <p:ph sz="half" idx="1"/>
          </p:nvPr>
        </p:nvSpPr>
        <p:spPr>
          <a:xfrm>
            <a:off x="380280" y="848204"/>
            <a:ext cx="8399016" cy="3086306"/>
          </a:xfrm>
        </p:spPr>
        <p:txBody>
          <a:bodyPr/>
          <a:lstStyle/>
          <a:p>
            <a:pPr marL="342900" indent="-342900">
              <a:lnSpc>
                <a:spcPct val="107000"/>
              </a:lnSpc>
              <a:buFont typeface="Symbol" panose="05050102010706020507" pitchFamily="18" charset="2"/>
              <a:buChar char=""/>
            </a:pPr>
            <a:r>
              <a:rPr lang="en-US" sz="1600" dirty="0">
                <a:latin typeface="+mj-lt"/>
                <a:ea typeface="Calibri"/>
                <a:cs typeface="Poppins"/>
              </a:rPr>
              <a:t>O negative population in the U.S is 6.9% and declining</a:t>
            </a:r>
          </a:p>
          <a:p>
            <a:pPr marL="342900" indent="-342900">
              <a:buFont typeface="Symbol" panose="05050102010706020507" pitchFamily="18" charset="2"/>
              <a:buChar char=""/>
            </a:pPr>
            <a:r>
              <a:rPr lang="en-US" sz="1600" dirty="0">
                <a:latin typeface="+mj-lt"/>
                <a:ea typeface="Calibri"/>
                <a:cs typeface="Poppins"/>
              </a:rPr>
              <a:t>Fewer people donate </a:t>
            </a:r>
            <a:r>
              <a:rPr lang="en-US" sz="1600" dirty="0">
                <a:effectLst/>
                <a:latin typeface="+mj-lt"/>
                <a:ea typeface="Calibri"/>
                <a:cs typeface="Poppins"/>
              </a:rPr>
              <a:t>blood today than in the past </a:t>
            </a:r>
          </a:p>
          <a:p>
            <a:pPr marL="342900" indent="-342900">
              <a:buFont typeface="Symbol" panose="05050102010706020507" pitchFamily="18" charset="2"/>
              <a:buChar char=""/>
            </a:pPr>
            <a:r>
              <a:rPr lang="en-US" sz="1600" dirty="0">
                <a:latin typeface="+mj-lt"/>
                <a:ea typeface="Calibri"/>
                <a:cs typeface="Poppins"/>
              </a:rPr>
              <a:t>An estimated</a:t>
            </a:r>
            <a:r>
              <a:rPr lang="en-US" sz="1600" dirty="0">
                <a:effectLst/>
                <a:latin typeface="+mj-lt"/>
                <a:ea typeface="Calibri"/>
                <a:cs typeface="Poppins"/>
              </a:rPr>
              <a:t> 85% of all hospital patients are Rh positive</a:t>
            </a:r>
          </a:p>
          <a:p>
            <a:pPr marL="342900" marR="0" lvl="0" indent="-342900">
              <a:buFont typeface="Symbol" panose="05050102010706020507" pitchFamily="18" charset="2"/>
              <a:buChar char=""/>
            </a:pPr>
            <a:r>
              <a:rPr lang="en-US" sz="1600" dirty="0">
                <a:effectLst/>
                <a:latin typeface="+mj-lt"/>
                <a:ea typeface="Calibri"/>
                <a:cs typeface="Poppins"/>
              </a:rPr>
              <a:t>Most trauma patients are male</a:t>
            </a:r>
          </a:p>
          <a:p>
            <a:pPr marL="342900" marR="0" lvl="0" indent="-342900">
              <a:buFont typeface="Symbol" panose="05050102010706020507" pitchFamily="18" charset="2"/>
              <a:buChar char=""/>
            </a:pPr>
            <a:r>
              <a:rPr lang="en-US" sz="1600" dirty="0">
                <a:effectLst/>
                <a:latin typeface="+mj-lt"/>
                <a:ea typeface="Calibri"/>
                <a:cs typeface="Poppins"/>
              </a:rPr>
              <a:t>Less than 5% of patients with Sickle Cell disease are O negative </a:t>
            </a:r>
          </a:p>
          <a:p>
            <a:pPr marL="342900" indent="-342900">
              <a:spcAft>
                <a:spcPts val="800"/>
              </a:spcAft>
              <a:buFont typeface="Symbol" panose="05050102010706020507" pitchFamily="18" charset="2"/>
              <a:buChar char=""/>
            </a:pPr>
            <a:r>
              <a:rPr lang="en-US" sz="1600" dirty="0">
                <a:latin typeface="+mj-lt"/>
                <a:ea typeface="Calibri"/>
                <a:cs typeface="Poppins"/>
              </a:rPr>
              <a:t>As most patients are Rh positive, the overall risk of anti-D alloimmunization</a:t>
            </a:r>
            <a:r>
              <a:rPr lang="en-US" sz="1600" dirty="0">
                <a:effectLst/>
                <a:latin typeface="+mj-lt"/>
                <a:ea typeface="Calibri"/>
                <a:cs typeface="Poppins"/>
              </a:rPr>
              <a:t> is 3 – 6% </a:t>
            </a:r>
            <a:r>
              <a:rPr lang="en-US" sz="1600" dirty="0">
                <a:latin typeface="+mj-lt"/>
                <a:ea typeface="Calibri"/>
                <a:cs typeface="Poppins"/>
              </a:rPr>
              <a:t>when using O positive for emergencies</a:t>
            </a:r>
          </a:p>
          <a:p>
            <a:pPr marL="342900" indent="-342900">
              <a:spcAft>
                <a:spcPts val="800"/>
              </a:spcAft>
              <a:buFont typeface="Symbol" panose="05050102010706020507" pitchFamily="18" charset="2"/>
              <a:buChar char=""/>
            </a:pPr>
            <a:r>
              <a:rPr lang="en-US" sz="1600" dirty="0">
                <a:latin typeface="+mj-lt"/>
                <a:ea typeface="Calibri"/>
                <a:cs typeface="Poppins"/>
              </a:rPr>
              <a:t>A transfusion should never be withheld from a bleeding patient   </a:t>
            </a:r>
          </a:p>
        </p:txBody>
      </p:sp>
      <p:sp>
        <p:nvSpPr>
          <p:cNvPr id="6" name="TextBox 5">
            <a:extLst>
              <a:ext uri="{FF2B5EF4-FFF2-40B4-BE49-F238E27FC236}">
                <a16:creationId xmlns:a16="http://schemas.microsoft.com/office/drawing/2014/main" id="{86BBF6AF-2D53-21D8-C323-5929C64C6946}"/>
              </a:ext>
            </a:extLst>
          </p:cNvPr>
          <p:cNvSpPr txBox="1"/>
          <p:nvPr/>
        </p:nvSpPr>
        <p:spPr>
          <a:xfrm>
            <a:off x="364704" y="3934889"/>
            <a:ext cx="8414592" cy="584775"/>
          </a:xfrm>
          <a:prstGeom prst="rect">
            <a:avLst/>
          </a:prstGeom>
          <a:noFill/>
        </p:spPr>
        <p:txBody>
          <a:bodyPr wrap="square">
            <a:spAutoFit/>
          </a:bodyPr>
          <a:lstStyle/>
          <a:p>
            <a:pPr marL="0" indent="0" algn="ctr">
              <a:buNone/>
            </a:pPr>
            <a:r>
              <a:rPr lang="en-US" sz="1600" b="1" dirty="0">
                <a:solidFill>
                  <a:srgbClr val="7F181B"/>
                </a:solidFill>
                <a:latin typeface="+mj-lt"/>
                <a:ea typeface="Calibri" panose="020F0502020204030204" pitchFamily="34" charset="0"/>
                <a:cs typeface="Poppins" panose="00000500000000000000" pitchFamily="2" charset="0"/>
              </a:rPr>
              <a:t>We must work together to reduce our reliance on O negative blood and safely use O positive blood for emergency transfusions. </a:t>
            </a:r>
          </a:p>
        </p:txBody>
      </p:sp>
    </p:spTree>
    <p:extLst>
      <p:ext uri="{BB962C8B-B14F-4D97-AF65-F5344CB8AC3E}">
        <p14:creationId xmlns:p14="http://schemas.microsoft.com/office/powerpoint/2010/main" val="3051587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CA08-77D8-1672-2A18-6DC3E23112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765421-CFF0-E1C8-BD7E-62330CEA7072}"/>
              </a:ext>
            </a:extLst>
          </p:cNvPr>
          <p:cNvSpPr/>
          <p:nvPr/>
        </p:nvSpPr>
        <p:spPr>
          <a:xfrm>
            <a:off x="0" y="-1"/>
            <a:ext cx="3273552"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1DE15E-D37A-BB2A-178C-7C8150686CE3}"/>
              </a:ext>
            </a:extLst>
          </p:cNvPr>
          <p:cNvSpPr>
            <a:spLocks noGrp="1"/>
          </p:cNvSpPr>
          <p:nvPr>
            <p:ph type="title"/>
          </p:nvPr>
        </p:nvSpPr>
        <p:spPr>
          <a:xfrm>
            <a:off x="4035099" y="1473100"/>
            <a:ext cx="4204063" cy="2075188"/>
          </a:xfrm>
          <a:noFill/>
        </p:spPr>
        <p:txBody>
          <a:bodyPr/>
          <a:lstStyle/>
          <a:p>
            <a:r>
              <a:rPr lang="en-US" sz="2400" dirty="0"/>
              <a:t>Additional resources can be found at: </a:t>
            </a:r>
            <a:br>
              <a:rPr lang="en-US" sz="2400" dirty="0"/>
            </a:br>
            <a:br>
              <a:rPr lang="en-US" sz="2400" dirty="0"/>
            </a:br>
            <a:r>
              <a:rPr lang="en-US" sz="2400" b="1" dirty="0">
                <a:latin typeface="+mj-lt"/>
                <a:hlinkClick r:id="rId2"/>
              </a:rPr>
              <a:t>RedCrossBlood.org/HPRG</a:t>
            </a:r>
            <a:endParaRPr lang="en-US" sz="2400" dirty="0"/>
          </a:p>
        </p:txBody>
      </p:sp>
      <p:sp>
        <p:nvSpPr>
          <p:cNvPr id="3" name="Slide Number Placeholder 8">
            <a:extLst>
              <a:ext uri="{FF2B5EF4-FFF2-40B4-BE49-F238E27FC236}">
                <a16:creationId xmlns:a16="http://schemas.microsoft.com/office/drawing/2014/main" id="{8B69B663-FCF3-3885-182D-C30B51BA604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18</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8DCE0BA9-DBA3-2193-8E33-F23760D742B5}"/>
              </a:ext>
            </a:extLst>
          </p:cNvPr>
          <p:cNvPicPr>
            <a:picLocks noChangeAspect="1"/>
          </p:cNvPicPr>
          <p:nvPr/>
        </p:nvPicPr>
        <p:blipFill>
          <a:blip r:embed="rId3"/>
          <a:stretch>
            <a:fillRect/>
          </a:stretch>
        </p:blipFill>
        <p:spPr>
          <a:xfrm>
            <a:off x="1082682" y="343135"/>
            <a:ext cx="1015228" cy="141620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AB508032-D680-5167-C640-8719CD6E6C07}"/>
              </a:ext>
            </a:extLst>
          </p:cNvPr>
          <p:cNvPicPr>
            <a:picLocks noChangeAspect="1"/>
          </p:cNvPicPr>
          <p:nvPr/>
        </p:nvPicPr>
        <p:blipFill>
          <a:blip r:embed="rId4"/>
          <a:stretch>
            <a:fillRect/>
          </a:stretch>
        </p:blipFill>
        <p:spPr>
          <a:xfrm>
            <a:off x="761547" y="2103299"/>
            <a:ext cx="1750457" cy="814791"/>
          </a:xfrm>
          <a:prstGeom prst="rect">
            <a:avLst/>
          </a:prstGeom>
        </p:spPr>
      </p:pic>
    </p:spTree>
    <p:extLst>
      <p:ext uri="{BB962C8B-B14F-4D97-AF65-F5344CB8AC3E}">
        <p14:creationId xmlns:p14="http://schemas.microsoft.com/office/powerpoint/2010/main" val="3463161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C70FB-7A12-8245-AEC3-8D1B3D2B527B}"/>
              </a:ext>
            </a:extLst>
          </p:cNvPr>
          <p:cNvSpPr>
            <a:spLocks noGrp="1"/>
          </p:cNvSpPr>
          <p:nvPr>
            <p:ph type="sldNum" sz="quarter" idx="14"/>
          </p:nvPr>
        </p:nvSpPr>
        <p:spPr>
          <a:xfrm>
            <a:off x="383192" y="6354301"/>
            <a:ext cx="393899" cy="36618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467" kern="1200">
                <a:solidFill>
                  <a:srgbClr val="31323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2A7E9-85B4-EB4A-8CED-A3527A5FD66A}" type="slidenum">
              <a:rPr lang="en-US" altLang="en-US" smtClean="0"/>
              <a:pPr/>
              <a:t>19</a:t>
            </a:fld>
            <a:r>
              <a:rPr lang="en-US" altLang="en-US" dirty="0"/>
              <a:t> </a:t>
            </a:r>
          </a:p>
        </p:txBody>
      </p:sp>
    </p:spTree>
    <p:extLst>
      <p:ext uri="{BB962C8B-B14F-4D97-AF65-F5344CB8AC3E}">
        <p14:creationId xmlns:p14="http://schemas.microsoft.com/office/powerpoint/2010/main" val="199281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9E00-7325-E06A-CACD-E9E8C7824037}"/>
              </a:ext>
            </a:extLst>
          </p:cNvPr>
          <p:cNvSpPr>
            <a:spLocks noGrp="1"/>
          </p:cNvSpPr>
          <p:nvPr>
            <p:ph type="title"/>
          </p:nvPr>
        </p:nvSpPr>
        <p:spPr/>
        <p:txBody>
          <a:bodyPr/>
          <a:lstStyle/>
          <a:p>
            <a:r>
              <a:rPr lang="en-US" dirty="0"/>
              <a:t>Purpose:</a:t>
            </a:r>
          </a:p>
        </p:txBody>
      </p:sp>
      <p:sp>
        <p:nvSpPr>
          <p:cNvPr id="10" name="Content Placeholder 2">
            <a:extLst>
              <a:ext uri="{FF2B5EF4-FFF2-40B4-BE49-F238E27FC236}">
                <a16:creationId xmlns:a16="http://schemas.microsoft.com/office/drawing/2014/main" id="{91E0E92B-D890-F778-EBB9-6625488FD4C4}"/>
              </a:ext>
            </a:extLst>
          </p:cNvPr>
          <p:cNvSpPr txBox="1">
            <a:spLocks/>
          </p:cNvSpPr>
          <p:nvPr/>
        </p:nvSpPr>
        <p:spPr>
          <a:xfrm>
            <a:off x="435106" y="1148000"/>
            <a:ext cx="8229600" cy="375504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0"/>
              </a:spcBef>
              <a:spcAft>
                <a:spcPts val="900"/>
              </a:spcAft>
              <a:buClr>
                <a:srgbClr val="387A78"/>
              </a:buClr>
              <a:buFont typeface="Arial" panose="020B0604020202020204" pitchFamily="34" charset="0"/>
              <a:buChar char="•"/>
            </a:pPr>
            <a:r>
              <a:rPr lang="en-US" altLang="en-US" b="1" i="1" dirty="0">
                <a:solidFill>
                  <a:srgbClr val="212529"/>
                </a:solidFill>
                <a:latin typeface="+mj-lt"/>
                <a:ea typeface="Geneva"/>
                <a:cs typeface="Poppins" panose="00000500000000000000" pitchFamily="2" charset="0"/>
              </a:rPr>
              <a:t>Summarize</a:t>
            </a:r>
            <a:r>
              <a:rPr lang="en-US" altLang="en-US" dirty="0">
                <a:solidFill>
                  <a:srgbClr val="212529"/>
                </a:solidFill>
                <a:latin typeface="+mj-lt"/>
                <a:ea typeface="Geneva"/>
                <a:cs typeface="Poppins" panose="00000500000000000000" pitchFamily="2" charset="0"/>
              </a:rPr>
              <a:t> national trends in supply and hospital utilization of O negative red blood cells </a:t>
            </a:r>
          </a:p>
          <a:p>
            <a:pPr marL="342900" indent="-342900">
              <a:spcBef>
                <a:spcPts val="0"/>
              </a:spcBef>
              <a:spcAft>
                <a:spcPts val="900"/>
              </a:spcAft>
              <a:buClr>
                <a:srgbClr val="387A78"/>
              </a:buClr>
              <a:buFont typeface="Arial" panose="020B0604020202020204" pitchFamily="34" charset="0"/>
              <a:buChar char="•"/>
            </a:pPr>
            <a:r>
              <a:rPr lang="en-US" altLang="en-US" b="1" i="1" dirty="0">
                <a:solidFill>
                  <a:srgbClr val="212529"/>
                </a:solidFill>
                <a:latin typeface="+mj-lt"/>
                <a:cs typeface="Poppins" panose="00000500000000000000" pitchFamily="2" charset="0"/>
              </a:rPr>
              <a:t>Examine</a:t>
            </a:r>
            <a:r>
              <a:rPr lang="en-US" altLang="en-US" dirty="0">
                <a:solidFill>
                  <a:srgbClr val="212529"/>
                </a:solidFill>
                <a:latin typeface="+mj-lt"/>
                <a:ea typeface="Geneva"/>
                <a:cs typeface="Poppins" panose="00000500000000000000" pitchFamily="2" charset="0"/>
              </a:rPr>
              <a:t> O negative overuse as a contributor to O negative shortages </a:t>
            </a:r>
          </a:p>
          <a:p>
            <a:pPr marL="342900" indent="-342900">
              <a:spcBef>
                <a:spcPts val="0"/>
              </a:spcBef>
              <a:spcAft>
                <a:spcPts val="900"/>
              </a:spcAft>
              <a:buClr>
                <a:srgbClr val="387A78"/>
              </a:buClr>
              <a:buFont typeface="Arial" panose="020B0604020202020204" pitchFamily="34" charset="0"/>
              <a:buChar char="•"/>
            </a:pPr>
            <a:r>
              <a:rPr lang="en-US" b="1" i="1" dirty="0">
                <a:solidFill>
                  <a:srgbClr val="212529"/>
                </a:solidFill>
                <a:latin typeface="+mj-lt"/>
                <a:cs typeface="Poppins" panose="00000500000000000000" pitchFamily="2" charset="0"/>
              </a:rPr>
              <a:t>Review</a:t>
            </a:r>
            <a:r>
              <a:rPr lang="en-US" dirty="0">
                <a:solidFill>
                  <a:srgbClr val="212529"/>
                </a:solidFill>
                <a:latin typeface="+mj-lt"/>
                <a:ea typeface="Geneva"/>
                <a:cs typeface="Poppins" panose="00000500000000000000" pitchFamily="2" charset="0"/>
              </a:rPr>
              <a:t> industry guidance on use of Group O red blood cells  </a:t>
            </a:r>
          </a:p>
          <a:p>
            <a:pPr marL="342900" indent="-342900">
              <a:spcBef>
                <a:spcPts val="0"/>
              </a:spcBef>
              <a:spcAft>
                <a:spcPts val="900"/>
              </a:spcAft>
              <a:buClr>
                <a:srgbClr val="387A78"/>
              </a:buClr>
              <a:buFont typeface="Arial" panose="020B0604020202020204" pitchFamily="34" charset="0"/>
              <a:buChar char="•"/>
            </a:pPr>
            <a:r>
              <a:rPr lang="en-US" b="1" i="1" dirty="0">
                <a:solidFill>
                  <a:srgbClr val="212529"/>
                </a:solidFill>
                <a:latin typeface="+mj-lt"/>
                <a:cs typeface="Poppins" panose="00000500000000000000" pitchFamily="2" charset="0"/>
              </a:rPr>
              <a:t>Discuss</a:t>
            </a:r>
            <a:r>
              <a:rPr lang="en-US" dirty="0">
                <a:solidFill>
                  <a:srgbClr val="212529"/>
                </a:solidFill>
                <a:latin typeface="+mj-lt"/>
                <a:ea typeface="Geneva"/>
                <a:cs typeface="Poppins" panose="00000500000000000000" pitchFamily="2" charset="0"/>
              </a:rPr>
              <a:t> strategies to reduce overutilization of O negative red blood cells</a:t>
            </a:r>
          </a:p>
          <a:p>
            <a:pPr marL="342900" indent="-342900">
              <a:spcBef>
                <a:spcPts val="0"/>
              </a:spcBef>
              <a:spcAft>
                <a:spcPts val="900"/>
              </a:spcAft>
              <a:buClr>
                <a:srgbClr val="387A78"/>
              </a:buClr>
              <a:buFont typeface="Arial" panose="020B0604020202020204" pitchFamily="34" charset="0"/>
              <a:buChar char="•"/>
            </a:pPr>
            <a:endParaRPr lang="en-US" dirty="0">
              <a:solidFill>
                <a:srgbClr val="212529"/>
              </a:solidFill>
              <a:latin typeface="Poppins" panose="00000500000000000000" pitchFamily="2" charset="0"/>
              <a:ea typeface="Geneva"/>
              <a:cs typeface="Poppins" panose="00000500000000000000" pitchFamily="2" charset="0"/>
            </a:endParaRPr>
          </a:p>
          <a:p>
            <a:pPr marL="0" indent="0">
              <a:spcBef>
                <a:spcPts val="0"/>
              </a:spcBef>
              <a:spcAft>
                <a:spcPts val="900"/>
              </a:spcAft>
              <a:buClr>
                <a:srgbClr val="387A78"/>
              </a:buClr>
              <a:buNone/>
            </a:pPr>
            <a:endParaRPr lang="en-US" dirty="0">
              <a:solidFill>
                <a:srgbClr val="212529"/>
              </a:solidFill>
              <a:latin typeface="Poppins" panose="00000500000000000000" pitchFamily="2" charset="0"/>
              <a:ea typeface="Geneva"/>
              <a:cs typeface="Poppins" panose="00000500000000000000" pitchFamily="2" charset="0"/>
            </a:endParaRPr>
          </a:p>
          <a:p>
            <a:pPr>
              <a:buFont typeface="Arial" panose="020B0604020202020204" pitchFamily="34" charset="0"/>
              <a:buNone/>
            </a:pPr>
            <a:endParaRPr lang="en-US" altLang="en-US" dirty="0">
              <a:solidFill>
                <a:srgbClr val="212529"/>
              </a:solidFill>
              <a:latin typeface="Arial" panose="020B0604020202020204" pitchFamily="34" charset="0"/>
              <a:ea typeface="Geneva" panose="020B0503030404040204" pitchFamily="34" charset="0"/>
            </a:endParaRPr>
          </a:p>
        </p:txBody>
      </p:sp>
      <p:sp>
        <p:nvSpPr>
          <p:cNvPr id="3" name="Slide Number Placeholder 8">
            <a:extLst>
              <a:ext uri="{FF2B5EF4-FFF2-40B4-BE49-F238E27FC236}">
                <a16:creationId xmlns:a16="http://schemas.microsoft.com/office/drawing/2014/main" id="{79AC5CBB-5893-B05B-567B-90641D420B49}"/>
              </a:ext>
            </a:extLst>
          </p:cNvPr>
          <p:cNvSpPr txBox="1">
            <a:spLocks/>
          </p:cNvSpPr>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700" kern="1200">
                <a:solidFill>
                  <a:schemeClr val="accent4">
                    <a:lumMod val="40000"/>
                    <a:lumOff val="60000"/>
                  </a:schemeClr>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fld id="{C602A7E9-85B4-EB4A-8CED-A3527A5FD66A}" type="slidenum">
              <a:rPr lang="en-US" altLang="en-US" smtClean="0"/>
              <a:pPr/>
              <a:t>2</a:t>
            </a:fld>
            <a:endParaRPr lang="en-US" altLang="en-US" dirty="0"/>
          </a:p>
        </p:txBody>
      </p:sp>
    </p:spTree>
    <p:extLst>
      <p:ext uri="{BB962C8B-B14F-4D97-AF65-F5344CB8AC3E}">
        <p14:creationId xmlns:p14="http://schemas.microsoft.com/office/powerpoint/2010/main" val="3055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67A6-4277-660D-6A5C-979772388642}"/>
              </a:ext>
            </a:extLst>
          </p:cNvPr>
          <p:cNvSpPr>
            <a:spLocks noGrp="1"/>
          </p:cNvSpPr>
          <p:nvPr>
            <p:ph type="title"/>
          </p:nvPr>
        </p:nvSpPr>
        <p:spPr>
          <a:xfrm>
            <a:off x="371474" y="1167"/>
            <a:ext cx="8229600" cy="581394"/>
          </a:xfrm>
        </p:spPr>
        <p:txBody>
          <a:bodyPr wrap="square" anchor="ctr">
            <a:normAutofit/>
          </a:bodyPr>
          <a:lstStyle/>
          <a:p>
            <a:r>
              <a:rPr lang="en-US" dirty="0"/>
              <a:t>Rationale for Change </a:t>
            </a:r>
          </a:p>
        </p:txBody>
      </p:sp>
      <p:sp>
        <p:nvSpPr>
          <p:cNvPr id="3" name="Text Placeholder 2">
            <a:extLst>
              <a:ext uri="{FF2B5EF4-FFF2-40B4-BE49-F238E27FC236}">
                <a16:creationId xmlns:a16="http://schemas.microsoft.com/office/drawing/2014/main" id="{EDA92741-E435-0C1B-EABC-1ED6F4069834}"/>
              </a:ext>
            </a:extLst>
          </p:cNvPr>
          <p:cNvSpPr>
            <a:spLocks noGrp="1"/>
          </p:cNvSpPr>
          <p:nvPr>
            <p:ph sz="half" idx="1"/>
          </p:nvPr>
        </p:nvSpPr>
        <p:spPr>
          <a:xfrm>
            <a:off x="371474" y="634180"/>
            <a:ext cx="8401050" cy="1074894"/>
          </a:xfrm>
        </p:spPr>
        <p:txBody>
          <a:bodyPr wrap="square" anchor="t">
            <a:normAutofit fontScale="55000" lnSpcReduction="20000"/>
          </a:bodyPr>
          <a:lstStyle/>
          <a:p>
            <a:pPr algn="l" eaLnBrk="0" hangingPunct="0">
              <a:lnSpc>
                <a:spcPct val="120000"/>
              </a:lnSpc>
              <a:spcBef>
                <a:spcPts val="600"/>
              </a:spcBef>
              <a:buClr>
                <a:srgbClr val="ED1B2E"/>
              </a:buClr>
              <a:buSzPct val="75000"/>
            </a:pPr>
            <a:r>
              <a:rPr lang="en-US" sz="2300" dirty="0"/>
              <a:t>Industry level data reveals </a:t>
            </a:r>
            <a:r>
              <a:rPr lang="en-US" sz="2300" b="1" dirty="0"/>
              <a:t>O negative Red Blood Cells are in chronic short supply </a:t>
            </a:r>
            <a:r>
              <a:rPr lang="en-US" sz="2300" dirty="0"/>
              <a:t>and have not been at optimal levels since 2021. The supply challenges are further </a:t>
            </a:r>
            <a:r>
              <a:rPr lang="en-US" sz="2300" b="1" dirty="0"/>
              <a:t>intensified by a declining donor base</a:t>
            </a:r>
            <a:r>
              <a:rPr lang="en-US" sz="2300" dirty="0"/>
              <a:t> and changing donor demographics. Looking forward, this </a:t>
            </a:r>
            <a:r>
              <a:rPr lang="en-US" sz="2300" b="1" dirty="0"/>
              <a:t>trajectory is unsustainable</a:t>
            </a:r>
            <a:r>
              <a:rPr lang="en-US" sz="2300" dirty="0"/>
              <a:t>. </a:t>
            </a:r>
          </a:p>
          <a:p>
            <a:pPr algn="l" eaLnBrk="0" hangingPunct="0">
              <a:lnSpc>
                <a:spcPct val="90000"/>
              </a:lnSpc>
              <a:buClr>
                <a:srgbClr val="ED1B2E"/>
              </a:buClr>
              <a:buSzPct val="75000"/>
            </a:pPr>
            <a:endParaRPr lang="en-US" sz="2300" dirty="0"/>
          </a:p>
          <a:p>
            <a:pPr algn="l" eaLnBrk="0" hangingPunct="0">
              <a:lnSpc>
                <a:spcPct val="90000"/>
              </a:lnSpc>
              <a:buClr>
                <a:srgbClr val="ED1B2E"/>
              </a:buClr>
              <a:buSzPct val="75000"/>
            </a:pPr>
            <a:r>
              <a:rPr lang="en-US" sz="2300" dirty="0"/>
              <a:t>Hospitals and blood providers must </a:t>
            </a:r>
            <a:r>
              <a:rPr lang="en-US" sz="2300" b="1" dirty="0"/>
              <a:t>act now </a:t>
            </a:r>
            <a:r>
              <a:rPr lang="en-US" sz="2300" dirty="0"/>
              <a:t>to ensure product availability for patients who need it most.</a:t>
            </a:r>
          </a:p>
          <a:p>
            <a:pPr algn="l" eaLnBrk="0" hangingPunct="0">
              <a:lnSpc>
                <a:spcPct val="90000"/>
              </a:lnSpc>
              <a:buClr>
                <a:srgbClr val="ED1B2E"/>
              </a:buClr>
              <a:buSzPct val="75000"/>
            </a:pPr>
            <a:endParaRPr lang="en-US" sz="2600" dirty="0"/>
          </a:p>
        </p:txBody>
      </p:sp>
      <p:sp>
        <p:nvSpPr>
          <p:cNvPr id="36" name="Footer Placeholder 4">
            <a:extLst>
              <a:ext uri="{FF2B5EF4-FFF2-40B4-BE49-F238E27FC236}">
                <a16:creationId xmlns:a16="http://schemas.microsoft.com/office/drawing/2014/main" id="{8D49F41A-65DC-262F-5674-E55A43C40C46}"/>
              </a:ext>
            </a:extLst>
          </p:cNvPr>
          <p:cNvSpPr>
            <a:spLocks noGrp="1"/>
          </p:cNvSpPr>
          <p:nvPr>
            <p:ph type="ftr" sz="quarter" idx="10"/>
          </p:nvPr>
        </p:nvSpPr>
        <p:spPr>
          <a:xfrm>
            <a:off x="2133599" y="4629150"/>
            <a:ext cx="4876800" cy="274638"/>
          </a:xfrm>
        </p:spPr>
        <p:txBody>
          <a:bodyPr/>
          <a:lstStyle/>
          <a:p>
            <a:pPr>
              <a:defRPr/>
            </a:pPr>
            <a:r>
              <a:rPr lang="en-US" sz="900" dirty="0"/>
              <a:t>*</a:t>
            </a:r>
            <a:r>
              <a:rPr lang="en-US" sz="900" dirty="0">
                <a:hlinkClick r:id="rId3"/>
              </a:rPr>
              <a:t>https://www.aabb.org/for-donors-patients/weekly-blood-supply-report</a:t>
            </a:r>
            <a:endParaRPr lang="en-US" sz="900" dirty="0"/>
          </a:p>
        </p:txBody>
      </p:sp>
      <p:sp>
        <p:nvSpPr>
          <p:cNvPr id="5" name="Slide Number Placeholder 4" hidden="1">
            <a:extLst>
              <a:ext uri="{FF2B5EF4-FFF2-40B4-BE49-F238E27FC236}">
                <a16:creationId xmlns:a16="http://schemas.microsoft.com/office/drawing/2014/main" id="{1236C70D-8C61-C17A-7667-234983B55A16}"/>
              </a:ext>
            </a:extLst>
          </p:cNvPr>
          <p:cNvSpPr>
            <a:spLocks noGrp="1"/>
          </p:cNvSpPr>
          <p:nvPr>
            <p:ph type="sldNum" sz="quarter" idx="4294967295"/>
          </p:nvPr>
        </p:nvSpPr>
        <p:spPr>
          <a:xfrm>
            <a:off x="6553200" y="4667250"/>
            <a:ext cx="2133600" cy="274638"/>
          </a:xfrm>
        </p:spPr>
        <p:txBody>
          <a:bodyPr/>
          <a:lstStyle/>
          <a:p>
            <a:pPr>
              <a:spcAft>
                <a:spcPts val="450"/>
              </a:spcAft>
            </a:pPr>
            <a:fld id="{86C816C5-B87D-1F42-A30B-923C7FF15AC6}" type="slidenum">
              <a:rPr lang="en-US" altLang="en-US" smtClean="0"/>
              <a:pPr>
                <a:spcAft>
                  <a:spcPts val="450"/>
                </a:spcAft>
              </a:pPr>
              <a:t>3</a:t>
            </a:fld>
            <a:endParaRPr lang="en-US" altLang="en-US" dirty="0"/>
          </a:p>
        </p:txBody>
      </p:sp>
      <p:pic>
        <p:nvPicPr>
          <p:cNvPr id="6" name="Picture 2">
            <a:extLst>
              <a:ext uri="{FF2B5EF4-FFF2-40B4-BE49-F238E27FC236}">
                <a16:creationId xmlns:a16="http://schemas.microsoft.com/office/drawing/2014/main" id="{F5A32F11-E4BA-E566-69B2-2423C9F5A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2" y="1760693"/>
            <a:ext cx="8574154" cy="2568897"/>
          </a:xfrm>
          <a:prstGeom prst="rect">
            <a:avLst/>
          </a:prstGeom>
          <a:noFill/>
          <a:ln>
            <a:solidFill>
              <a:schemeClr val="tx1">
                <a:lumMod val="65000"/>
                <a:lumOff val="3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1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077627-F8EB-4092-CC60-340141DEE916}"/>
              </a:ext>
            </a:extLst>
          </p:cNvPr>
          <p:cNvSpPr>
            <a:spLocks noGrp="1"/>
          </p:cNvSpPr>
          <p:nvPr>
            <p:ph type="title"/>
          </p:nvPr>
        </p:nvSpPr>
        <p:spPr>
          <a:xfrm>
            <a:off x="457200" y="102767"/>
            <a:ext cx="8229600" cy="741784"/>
          </a:xfrm>
        </p:spPr>
        <p:txBody>
          <a:bodyPr wrap="square" anchor="ctr">
            <a:normAutofit fontScale="90000"/>
          </a:bodyPr>
          <a:lstStyle/>
          <a:p>
            <a:pPr algn="ctr"/>
            <a:r>
              <a:rPr lang="en-US">
                <a:latin typeface="+mj-lt"/>
                <a:cs typeface="Poppins" panose="00000500000000000000" pitchFamily="2" charset="0"/>
              </a:rPr>
              <a:t>Red Cross O Negative Hospital Demand</a:t>
            </a:r>
            <a:br>
              <a:rPr lang="en-US">
                <a:latin typeface="+mj-lt"/>
                <a:cs typeface="Poppins" panose="00000500000000000000" pitchFamily="2" charset="0"/>
              </a:rPr>
            </a:br>
            <a:r>
              <a:rPr lang="en-US" sz="2000" b="0">
                <a:latin typeface="+mj-lt"/>
                <a:cs typeface="Poppins" panose="00000500000000000000" pitchFamily="2" charset="0"/>
              </a:rPr>
              <a:t>Steadily Increasing Over the Past Decade</a:t>
            </a:r>
            <a:br>
              <a:rPr lang="en-US"/>
            </a:br>
            <a:endParaRPr lang="en-US">
              <a:latin typeface="Poppins" panose="00000500000000000000" pitchFamily="2" charset="0"/>
              <a:cs typeface="Poppins" panose="00000500000000000000" pitchFamily="2" charset="0"/>
            </a:endParaRPr>
          </a:p>
        </p:txBody>
      </p:sp>
      <p:sp>
        <p:nvSpPr>
          <p:cNvPr id="4" name="Text Placeholder 2">
            <a:extLst>
              <a:ext uri="{FF2B5EF4-FFF2-40B4-BE49-F238E27FC236}">
                <a16:creationId xmlns:a16="http://schemas.microsoft.com/office/drawing/2014/main" id="{AE90DB83-8DFA-46C6-A5BE-F3223B361EBA}"/>
              </a:ext>
            </a:extLst>
          </p:cNvPr>
          <p:cNvSpPr txBox="1">
            <a:spLocks/>
          </p:cNvSpPr>
          <p:nvPr/>
        </p:nvSpPr>
        <p:spPr>
          <a:xfrm>
            <a:off x="6095999" y="800099"/>
            <a:ext cx="2676525" cy="3665883"/>
          </a:xfrm>
          <a:prstGeom prst="rect">
            <a:avLst/>
          </a:prstGeom>
        </p:spPr>
        <p:txBody>
          <a:bodyPr wrap="square" anchor="t">
            <a:normAutofit/>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140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3D71E554-790C-ED08-4CD4-063EEEDAACA1}"/>
              </a:ext>
            </a:extLst>
          </p:cNvPr>
          <p:cNvGraphicFramePr/>
          <p:nvPr/>
        </p:nvGraphicFramePr>
        <p:xfrm>
          <a:off x="5629060" y="706247"/>
          <a:ext cx="35149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aph showing the growth of hospital demand&#10;&#10;AI-generated content may be incorrect.">
            <a:extLst>
              <a:ext uri="{FF2B5EF4-FFF2-40B4-BE49-F238E27FC236}">
                <a16:creationId xmlns:a16="http://schemas.microsoft.com/office/drawing/2014/main" id="{FA169D95-5E33-81D4-ED20-60EBAE41B924}"/>
              </a:ext>
            </a:extLst>
          </p:cNvPr>
          <p:cNvPicPr>
            <a:picLocks noChangeAspect="1"/>
          </p:cNvPicPr>
          <p:nvPr/>
        </p:nvPicPr>
        <p:blipFill>
          <a:blip r:embed="rId8"/>
          <a:stretch>
            <a:fillRect/>
          </a:stretch>
        </p:blipFill>
        <p:spPr>
          <a:xfrm>
            <a:off x="457200" y="706247"/>
            <a:ext cx="5299699" cy="4064000"/>
          </a:xfrm>
          <a:prstGeom prst="rect">
            <a:avLst/>
          </a:prstGeom>
        </p:spPr>
      </p:pic>
    </p:spTree>
    <p:extLst>
      <p:ext uri="{BB962C8B-B14F-4D97-AF65-F5344CB8AC3E}">
        <p14:creationId xmlns:p14="http://schemas.microsoft.com/office/powerpoint/2010/main" val="302974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696F-1B42-9F5B-BE3D-92A73CCFC5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97264C7-B2F1-81F3-DF56-1C4B7EF5363C}"/>
              </a:ext>
            </a:extLst>
          </p:cNvPr>
          <p:cNvSpPr>
            <a:spLocks noGrp="1"/>
          </p:cNvSpPr>
          <p:nvPr>
            <p:ph type="title"/>
          </p:nvPr>
        </p:nvSpPr>
        <p:spPr>
          <a:xfrm>
            <a:off x="2478617" y="0"/>
            <a:ext cx="8229600" cy="477672"/>
          </a:xfrm>
        </p:spPr>
        <p:txBody>
          <a:bodyPr>
            <a:normAutofit/>
          </a:bodyPr>
          <a:lstStyle/>
          <a:p>
            <a:r>
              <a:rPr lang="en-US" sz="2100" b="1" dirty="0">
                <a:solidFill>
                  <a:srgbClr val="387A78"/>
                </a:solidFill>
              </a:rPr>
              <a:t>Examining O Negative Overuse</a:t>
            </a:r>
          </a:p>
        </p:txBody>
      </p:sp>
      <p:sp>
        <p:nvSpPr>
          <p:cNvPr id="11" name="Footer Placeholder 3">
            <a:extLst>
              <a:ext uri="{FF2B5EF4-FFF2-40B4-BE49-F238E27FC236}">
                <a16:creationId xmlns:a16="http://schemas.microsoft.com/office/drawing/2014/main" id="{17E329C9-DA3A-6681-63AF-65DD87902632}"/>
              </a:ext>
            </a:extLst>
          </p:cNvPr>
          <p:cNvSpPr>
            <a:spLocks noGrp="1"/>
          </p:cNvSpPr>
          <p:nvPr>
            <p:ph type="ftr" sz="quarter" idx="13"/>
          </p:nvPr>
        </p:nvSpPr>
        <p:spPr>
          <a:xfrm>
            <a:off x="2654300" y="6207126"/>
            <a:ext cx="6883400" cy="205249"/>
          </a:xfrm>
        </p:spPr>
        <p:txBody>
          <a:bodyPr/>
          <a:lstStyle/>
          <a:p>
            <a:pPr>
              <a:defRPr/>
            </a:pPr>
            <a:endParaRPr lang="en-US" dirty="0"/>
          </a:p>
        </p:txBody>
      </p:sp>
      <p:sp>
        <p:nvSpPr>
          <p:cNvPr id="4" name="TextBox 3">
            <a:extLst>
              <a:ext uri="{FF2B5EF4-FFF2-40B4-BE49-F238E27FC236}">
                <a16:creationId xmlns:a16="http://schemas.microsoft.com/office/drawing/2014/main" id="{D5F7D9FE-0715-2C28-98C6-A17D8B2B9397}"/>
              </a:ext>
            </a:extLst>
          </p:cNvPr>
          <p:cNvSpPr txBox="1"/>
          <p:nvPr/>
        </p:nvSpPr>
        <p:spPr>
          <a:xfrm>
            <a:off x="457200" y="480094"/>
            <a:ext cx="8229600" cy="923330"/>
          </a:xfrm>
          <a:prstGeom prst="rect">
            <a:avLst/>
          </a:prstGeom>
          <a:noFill/>
        </p:spPr>
        <p:txBody>
          <a:bodyPr wrap="square">
            <a:spAutoFit/>
          </a:bodyPr>
          <a:lstStyle/>
          <a:p>
            <a:r>
              <a:rPr lang="en-US" sz="1800" dirty="0">
                <a:latin typeface="+mj-lt"/>
                <a:cs typeface="Poppins" panose="00000500000000000000" pitchFamily="2" charset="0"/>
              </a:rPr>
              <a:t>Recent studies indicate a shortage of O negative blood product, stems from </a:t>
            </a:r>
            <a:r>
              <a:rPr lang="en-US" sz="1800" b="1" dirty="0">
                <a:latin typeface="+mj-lt"/>
                <a:cs typeface="Poppins" panose="00000500000000000000" pitchFamily="2" charset="0"/>
              </a:rPr>
              <a:t>significant overuse </a:t>
            </a:r>
            <a:r>
              <a:rPr lang="en-US" sz="1800" dirty="0">
                <a:latin typeface="+mj-lt"/>
                <a:cs typeface="Poppins" panose="00000500000000000000" pitchFamily="2" charset="0"/>
              </a:rPr>
              <a:t>when the type was not required for transfusion. </a:t>
            </a:r>
            <a:br>
              <a:rPr lang="en-US" sz="1800" dirty="0"/>
            </a:br>
            <a:endParaRPr lang="en-US" dirty="0"/>
          </a:p>
        </p:txBody>
      </p:sp>
      <p:graphicFrame>
        <p:nvGraphicFramePr>
          <p:cNvPr id="5" name="Chart 4">
            <a:extLst>
              <a:ext uri="{FF2B5EF4-FFF2-40B4-BE49-F238E27FC236}">
                <a16:creationId xmlns:a16="http://schemas.microsoft.com/office/drawing/2014/main" id="{6EB9FBED-EC6D-9888-1896-D0DFA3A347DB}"/>
              </a:ext>
            </a:extLst>
          </p:cNvPr>
          <p:cNvGraphicFramePr/>
          <p:nvPr/>
        </p:nvGraphicFramePr>
        <p:xfrm>
          <a:off x="-610480" y="1272936"/>
          <a:ext cx="3114035" cy="9794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3B2819B-FA42-A3AC-5CCC-62850DCE4DF3}"/>
              </a:ext>
            </a:extLst>
          </p:cNvPr>
          <p:cNvSpPr txBox="1"/>
          <p:nvPr/>
        </p:nvSpPr>
        <p:spPr>
          <a:xfrm>
            <a:off x="1108737" y="1581370"/>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GROUP Study</a:t>
            </a:r>
            <a:r>
              <a:rPr lang="en-US" sz="1600" b="1" baseline="30000" dirty="0">
                <a:latin typeface="+mj-lt"/>
                <a:cs typeface="Poppins" panose="00000500000000000000" pitchFamily="2" charset="0"/>
              </a:rPr>
              <a:t>1</a:t>
            </a:r>
            <a:r>
              <a:rPr lang="en-US" sz="1600" b="1" dirty="0">
                <a:latin typeface="+mj-lt"/>
                <a:cs typeface="Poppins" panose="00000500000000000000" pitchFamily="2" charset="0"/>
              </a:rPr>
              <a:t>: </a:t>
            </a:r>
            <a:r>
              <a:rPr lang="en-US" sz="1600" dirty="0">
                <a:latin typeface="+mj-lt"/>
                <a:cs typeface="Poppins" panose="00000500000000000000" pitchFamily="2" charset="0"/>
              </a:rPr>
              <a:t>43.2% O negative units given to non-O negative recipients.</a:t>
            </a:r>
          </a:p>
        </p:txBody>
      </p:sp>
      <p:graphicFrame>
        <p:nvGraphicFramePr>
          <p:cNvPr id="7" name="Chart 6">
            <a:extLst>
              <a:ext uri="{FF2B5EF4-FFF2-40B4-BE49-F238E27FC236}">
                <a16:creationId xmlns:a16="http://schemas.microsoft.com/office/drawing/2014/main" id="{092967A1-97C8-A3C1-2079-AEF181440DA7}"/>
              </a:ext>
            </a:extLst>
          </p:cNvPr>
          <p:cNvGraphicFramePr/>
          <p:nvPr/>
        </p:nvGraphicFramePr>
        <p:xfrm>
          <a:off x="-933694" y="1999678"/>
          <a:ext cx="4424795" cy="226807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DFEB8AD-9B20-44E0-FB33-437CBBA9E623}"/>
              </a:ext>
            </a:extLst>
          </p:cNvPr>
          <p:cNvSpPr txBox="1"/>
          <p:nvPr/>
        </p:nvSpPr>
        <p:spPr>
          <a:xfrm>
            <a:off x="1108736" y="2381034"/>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Stanford Study</a:t>
            </a:r>
            <a:r>
              <a:rPr lang="en-US" sz="1600" b="1" baseline="30000" dirty="0">
                <a:latin typeface="+mj-lt"/>
                <a:cs typeface="Poppins" panose="00000500000000000000" pitchFamily="2" charset="0"/>
              </a:rPr>
              <a:t>2</a:t>
            </a:r>
            <a:r>
              <a:rPr lang="en-US" sz="1600" b="1" dirty="0">
                <a:latin typeface="+mj-lt"/>
                <a:cs typeface="Poppins" panose="00000500000000000000" pitchFamily="2" charset="0"/>
              </a:rPr>
              <a:t>: </a:t>
            </a:r>
            <a:r>
              <a:rPr lang="en-US" sz="1600" dirty="0">
                <a:latin typeface="+mj-lt"/>
                <a:cs typeface="Poppins" panose="00000500000000000000" pitchFamily="2" charset="0"/>
              </a:rPr>
              <a:t>67% O negative units transfused to non-O negative recipients.</a:t>
            </a:r>
          </a:p>
        </p:txBody>
      </p:sp>
      <p:sp>
        <p:nvSpPr>
          <p:cNvPr id="12" name="TextBox 11">
            <a:extLst>
              <a:ext uri="{FF2B5EF4-FFF2-40B4-BE49-F238E27FC236}">
                <a16:creationId xmlns:a16="http://schemas.microsoft.com/office/drawing/2014/main" id="{DF605B0C-4649-2733-620B-593A14B7C41F}"/>
              </a:ext>
            </a:extLst>
          </p:cNvPr>
          <p:cNvSpPr txBox="1"/>
          <p:nvPr/>
        </p:nvSpPr>
        <p:spPr>
          <a:xfrm>
            <a:off x="1108736" y="3094319"/>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Optimus Study</a:t>
            </a:r>
            <a:r>
              <a:rPr lang="en-US" sz="1600" b="1" baseline="30000" dirty="0">
                <a:latin typeface="+mj-lt"/>
                <a:cs typeface="Poppins" panose="00000500000000000000" pitchFamily="2" charset="0"/>
              </a:rPr>
              <a:t>3</a:t>
            </a:r>
            <a:r>
              <a:rPr lang="en-US" sz="1600" b="1" dirty="0">
                <a:latin typeface="+mj-lt"/>
                <a:cs typeface="Poppins" panose="00000500000000000000" pitchFamily="2" charset="0"/>
              </a:rPr>
              <a:t>: </a:t>
            </a:r>
            <a:r>
              <a:rPr lang="en-US" sz="1600" dirty="0">
                <a:latin typeface="+mj-lt"/>
                <a:cs typeface="Poppins" panose="00000500000000000000" pitchFamily="2" charset="0"/>
              </a:rPr>
              <a:t>44.5% O negative transfusions could have used O positive. </a:t>
            </a:r>
          </a:p>
        </p:txBody>
      </p:sp>
      <p:graphicFrame>
        <p:nvGraphicFramePr>
          <p:cNvPr id="13" name="Chart 12">
            <a:extLst>
              <a:ext uri="{FF2B5EF4-FFF2-40B4-BE49-F238E27FC236}">
                <a16:creationId xmlns:a16="http://schemas.microsoft.com/office/drawing/2014/main" id="{3B59705B-B576-2EFA-89D6-BACEAB0E8AD6}"/>
              </a:ext>
            </a:extLst>
          </p:cNvPr>
          <p:cNvGraphicFramePr/>
          <p:nvPr/>
        </p:nvGraphicFramePr>
        <p:xfrm>
          <a:off x="-158465" y="2913327"/>
          <a:ext cx="1606316" cy="855059"/>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AE95DB5-CEC5-4612-8356-E5A7BCCE338A}"/>
              </a:ext>
            </a:extLst>
          </p:cNvPr>
          <p:cNvSpPr txBox="1"/>
          <p:nvPr/>
        </p:nvSpPr>
        <p:spPr>
          <a:xfrm>
            <a:off x="0" y="1602753"/>
            <a:ext cx="1268022" cy="276999"/>
          </a:xfrm>
          <a:prstGeom prst="rect">
            <a:avLst/>
          </a:prstGeom>
          <a:noFill/>
        </p:spPr>
        <p:txBody>
          <a:bodyPr wrap="square" rtlCol="0">
            <a:spAutoFit/>
          </a:bodyPr>
          <a:lstStyle/>
          <a:p>
            <a:pPr algn="ctr"/>
            <a:r>
              <a:rPr lang="en-US" sz="1200" b="1" dirty="0">
                <a:solidFill>
                  <a:srgbClr val="7F181B"/>
                </a:solidFill>
              </a:rPr>
              <a:t>43.2%</a:t>
            </a:r>
          </a:p>
        </p:txBody>
      </p:sp>
      <p:sp>
        <p:nvSpPr>
          <p:cNvPr id="16" name="TextBox 15">
            <a:extLst>
              <a:ext uri="{FF2B5EF4-FFF2-40B4-BE49-F238E27FC236}">
                <a16:creationId xmlns:a16="http://schemas.microsoft.com/office/drawing/2014/main" id="{14442316-B3D1-8FEE-8EC5-ADDD66F97784}"/>
              </a:ext>
            </a:extLst>
          </p:cNvPr>
          <p:cNvSpPr txBox="1"/>
          <p:nvPr/>
        </p:nvSpPr>
        <p:spPr>
          <a:xfrm>
            <a:off x="176773" y="2444334"/>
            <a:ext cx="935840" cy="276999"/>
          </a:xfrm>
          <a:prstGeom prst="rect">
            <a:avLst/>
          </a:prstGeom>
          <a:noFill/>
        </p:spPr>
        <p:txBody>
          <a:bodyPr wrap="square" rtlCol="0">
            <a:spAutoFit/>
          </a:bodyPr>
          <a:lstStyle/>
          <a:p>
            <a:pPr algn="ctr"/>
            <a:r>
              <a:rPr lang="en-US" sz="1200" b="1" dirty="0">
                <a:solidFill>
                  <a:srgbClr val="7F181B"/>
                </a:solidFill>
              </a:rPr>
              <a:t>67%</a:t>
            </a:r>
          </a:p>
        </p:txBody>
      </p:sp>
      <p:sp>
        <p:nvSpPr>
          <p:cNvPr id="17" name="TextBox 16">
            <a:extLst>
              <a:ext uri="{FF2B5EF4-FFF2-40B4-BE49-F238E27FC236}">
                <a16:creationId xmlns:a16="http://schemas.microsoft.com/office/drawing/2014/main" id="{4B9A5A5D-84D1-579E-7E88-CA06F76EAF87}"/>
              </a:ext>
            </a:extLst>
          </p:cNvPr>
          <p:cNvSpPr txBox="1"/>
          <p:nvPr/>
        </p:nvSpPr>
        <p:spPr>
          <a:xfrm>
            <a:off x="151834" y="3221103"/>
            <a:ext cx="956901" cy="276999"/>
          </a:xfrm>
          <a:prstGeom prst="rect">
            <a:avLst/>
          </a:prstGeom>
          <a:noFill/>
        </p:spPr>
        <p:txBody>
          <a:bodyPr wrap="square">
            <a:spAutoFit/>
          </a:bodyPr>
          <a:lstStyle/>
          <a:p>
            <a:pPr algn="ctr"/>
            <a:r>
              <a:rPr lang="en-US" sz="1200" b="1" dirty="0">
                <a:solidFill>
                  <a:srgbClr val="7F181B"/>
                </a:solidFill>
              </a:rPr>
              <a:t>   44.5%</a:t>
            </a:r>
          </a:p>
        </p:txBody>
      </p:sp>
      <p:graphicFrame>
        <p:nvGraphicFramePr>
          <p:cNvPr id="2" name="Diagram 1">
            <a:extLst>
              <a:ext uri="{FF2B5EF4-FFF2-40B4-BE49-F238E27FC236}">
                <a16:creationId xmlns:a16="http://schemas.microsoft.com/office/drawing/2014/main" id="{FF4CFB83-35E4-4DE2-2370-8D59257BECD8}"/>
              </a:ext>
            </a:extLst>
          </p:cNvPr>
          <p:cNvGraphicFramePr/>
          <p:nvPr/>
        </p:nvGraphicFramePr>
        <p:xfrm>
          <a:off x="5885468" y="1545805"/>
          <a:ext cx="3114034" cy="22552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Footer Placeholder 3">
            <a:extLst>
              <a:ext uri="{FF2B5EF4-FFF2-40B4-BE49-F238E27FC236}">
                <a16:creationId xmlns:a16="http://schemas.microsoft.com/office/drawing/2014/main" id="{65DC7D78-0E75-6437-83E9-D2CE56836880}"/>
              </a:ext>
            </a:extLst>
          </p:cNvPr>
          <p:cNvSpPr txBox="1">
            <a:spLocks/>
          </p:cNvSpPr>
          <p:nvPr/>
        </p:nvSpPr>
        <p:spPr>
          <a:xfrm>
            <a:off x="240924" y="4136544"/>
            <a:ext cx="8662151" cy="502266"/>
          </a:xfrm>
        </p:spPr>
        <p:txBody>
          <a:bodyPr/>
          <a:ls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pPr marL="171450" indent="-171450">
              <a:buFont typeface="+mj-lt"/>
              <a:buAutoNum type="arabicPeriod"/>
              <a:defRPr/>
            </a:pPr>
            <a:r>
              <a:rPr lang="en-US" sz="800" dirty="0">
                <a:latin typeface="+mn-lt"/>
              </a:rPr>
              <a:t>Zeller MP, Barty R, Aandahl A, et al. An international investigation into O red blood cell unit administration in hospitals: the Group O Utilization Patterns (GROUP) study. Transfusion2017;57:2329-37</a:t>
            </a:r>
          </a:p>
          <a:p>
            <a:pPr marL="171450" indent="-171450">
              <a:buFont typeface="+mj-lt"/>
              <a:buAutoNum type="arabicPeriod"/>
              <a:defRPr/>
            </a:pPr>
            <a:r>
              <a:rPr lang="en-US" sz="800" dirty="0">
                <a:latin typeface="+mn-lt"/>
              </a:rPr>
              <a:t>Virk MS, et al. Optimizing O-negative RBC utilization using a data-driven approach. Transfusion. 60:4. Apr 2020: 739-746.</a:t>
            </a:r>
          </a:p>
          <a:p>
            <a:pPr marL="171450" indent="-171450">
              <a:buFont typeface="+mj-lt"/>
              <a:buAutoNum type="arabicPeriod"/>
              <a:defRPr/>
            </a:pPr>
            <a:r>
              <a:rPr lang="en-US" sz="800" dirty="0">
                <a:latin typeface="+mn-lt"/>
              </a:rPr>
              <a:t>Dunbar NM, Yazer MH, for the BEST Collaborative. O– product transfusion, inventory management, and utilization during shortage: The OPTIMUS study. Transfusion 2018;58: 1348-55.</a:t>
            </a:r>
          </a:p>
        </p:txBody>
      </p:sp>
    </p:spTree>
    <p:extLst>
      <p:ext uri="{BB962C8B-B14F-4D97-AF65-F5344CB8AC3E}">
        <p14:creationId xmlns:p14="http://schemas.microsoft.com/office/powerpoint/2010/main" val="362050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4E7B998-5473-8C21-51E5-4C4A36741522}"/>
              </a:ext>
            </a:extLst>
          </p:cNvPr>
          <p:cNvSpPr txBox="1">
            <a:spLocks/>
          </p:cNvSpPr>
          <p:nvPr/>
        </p:nvSpPr>
        <p:spPr bwMode="auto">
          <a:xfrm>
            <a:off x="328721" y="1502177"/>
            <a:ext cx="5508890" cy="243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600"/>
              </a:spcAft>
              <a:buClr>
                <a:srgbClr val="387A78"/>
              </a:buClr>
              <a:buSzPct val="100000"/>
            </a:pPr>
            <a:r>
              <a:rPr lang="en-US" sz="1600" dirty="0">
                <a:latin typeface="+mj-lt"/>
                <a:cs typeface="Poppins" panose="00000500000000000000" pitchFamily="2" charset="0"/>
              </a:rPr>
              <a:t>O negative red blood cells are in </a:t>
            </a:r>
            <a:r>
              <a:rPr lang="en-US" sz="1600" b="1" dirty="0">
                <a:latin typeface="+mj-lt"/>
                <a:cs typeface="Poppins" panose="00000500000000000000" pitchFamily="2" charset="0"/>
              </a:rPr>
              <a:t>chronic short supply </a:t>
            </a:r>
            <a:r>
              <a:rPr lang="en-US" sz="1600" dirty="0">
                <a:latin typeface="+mj-lt"/>
                <a:cs typeface="Poppins" panose="00000500000000000000" pitchFamily="2" charset="0"/>
              </a:rPr>
              <a:t>and must be reserved for O negative patients.</a:t>
            </a:r>
          </a:p>
          <a:p>
            <a:pPr>
              <a:spcAft>
                <a:spcPts val="600"/>
              </a:spcAft>
              <a:buClr>
                <a:srgbClr val="387A78"/>
              </a:buClr>
              <a:buSzPct val="100000"/>
            </a:pPr>
            <a:r>
              <a:rPr lang="en-US" altLang="en-US" sz="1600" kern="100" dirty="0">
                <a:latin typeface="+mj-lt"/>
                <a:ea typeface="Calibri" panose="020F0502020204030204" pitchFamily="34" charset="0"/>
                <a:cs typeface="Times New Roman" panose="02020603050405020304" pitchFamily="18" charset="0"/>
              </a:rPr>
              <a:t>Less than </a:t>
            </a:r>
            <a:r>
              <a:rPr lang="en-US" altLang="en-US" sz="1600" b="1" kern="100" dirty="0">
                <a:latin typeface="+mj-lt"/>
                <a:ea typeface="Calibri" panose="020F0502020204030204" pitchFamily="34" charset="0"/>
                <a:cs typeface="Times New Roman" panose="02020603050405020304" pitchFamily="18" charset="0"/>
              </a:rPr>
              <a:t>7% of the population is O negative</a:t>
            </a:r>
            <a:r>
              <a:rPr lang="en-US" sz="1600" dirty="0">
                <a:latin typeface="+mj-lt"/>
                <a:cs typeface="Poppins" panose="00000500000000000000" pitchFamily="2" charset="0"/>
              </a:rPr>
              <a:t> and declining as the U.S. population becomes increasingly more diverse.</a:t>
            </a:r>
          </a:p>
          <a:p>
            <a:pPr>
              <a:spcAft>
                <a:spcPts val="600"/>
              </a:spcAft>
              <a:buClr>
                <a:srgbClr val="387A78"/>
              </a:buClr>
              <a:buSzPct val="100000"/>
            </a:pPr>
            <a:r>
              <a:rPr lang="en-US" sz="1600" dirty="0">
                <a:latin typeface="+mj-lt"/>
                <a:cs typeface="Poppins" panose="00000500000000000000" pitchFamily="2" charset="0"/>
              </a:rPr>
              <a:t>The </a:t>
            </a:r>
            <a:r>
              <a:rPr lang="en-US" sz="1600" b="1" kern="100" dirty="0">
                <a:latin typeface="+mj-lt"/>
                <a:ea typeface="Calibri" panose="020F0502020204030204" pitchFamily="34" charset="0"/>
                <a:cs typeface="Times New Roman" panose="02020603050405020304" pitchFamily="18" charset="0"/>
              </a:rPr>
              <a:t>demand for O negative blood is nearly double the patient population</a:t>
            </a:r>
            <a:r>
              <a:rPr lang="en-US" sz="1600" kern="100" dirty="0">
                <a:latin typeface="+mj-lt"/>
                <a:ea typeface="Calibri" panose="020F0502020204030204" pitchFamily="34" charset="0"/>
                <a:cs typeface="Times New Roman" panose="02020603050405020304" pitchFamily="18" charset="0"/>
              </a:rPr>
              <a:t>, driven by convenience and cost avoidance rather than clinical need. </a:t>
            </a:r>
            <a:endParaRPr lang="en-US" sz="1600" dirty="0">
              <a:latin typeface="+mj-lt"/>
              <a:cs typeface="Poppins" panose="00000500000000000000" pitchFamily="2" charset="0"/>
            </a:endParaRPr>
          </a:p>
          <a:p>
            <a:pPr>
              <a:spcAft>
                <a:spcPts val="600"/>
              </a:spcAft>
              <a:buClr>
                <a:srgbClr val="387A78"/>
              </a:buClr>
              <a:buSzPct val="100000"/>
              <a:buFont typeface="Arial" panose="020B0604020202020204" pitchFamily="34" charset="0"/>
              <a:buChar char="•"/>
            </a:pPr>
            <a:endParaRPr lang="en-US" sz="1800" b="1" dirty="0">
              <a:latin typeface="+mn-lt"/>
              <a:cs typeface="Poppins" panose="00000500000000000000" pitchFamily="2" charset="0"/>
            </a:endParaRPr>
          </a:p>
        </p:txBody>
      </p:sp>
      <p:sp>
        <p:nvSpPr>
          <p:cNvPr id="7" name="Title 1">
            <a:extLst>
              <a:ext uri="{FF2B5EF4-FFF2-40B4-BE49-F238E27FC236}">
                <a16:creationId xmlns:a16="http://schemas.microsoft.com/office/drawing/2014/main" id="{CA5C4F97-4222-A9FD-EAD8-0ABF5A9CCFD2}"/>
              </a:ext>
            </a:extLst>
          </p:cNvPr>
          <p:cNvSpPr txBox="1">
            <a:spLocks/>
          </p:cNvSpPr>
          <p:nvPr/>
        </p:nvSpPr>
        <p:spPr bwMode="auto">
          <a:xfrm>
            <a:off x="457200" y="61725"/>
            <a:ext cx="8229600" cy="5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400" b="1" dirty="0">
                <a:solidFill>
                  <a:srgbClr val="387A78"/>
                </a:solidFill>
                <a:latin typeface="+mj-lt"/>
                <a:cs typeface="Poppins" panose="00000500000000000000" pitchFamily="2" charset="0"/>
              </a:rPr>
              <a:t>Examining</a:t>
            </a:r>
            <a:r>
              <a:rPr lang="en-US" sz="2100" b="1" dirty="0">
                <a:solidFill>
                  <a:srgbClr val="387A78"/>
                </a:solidFill>
                <a:latin typeface="+mj-lt"/>
                <a:cs typeface="Poppins" panose="00000500000000000000" pitchFamily="2" charset="0"/>
              </a:rPr>
              <a:t> O Negative Overuse</a:t>
            </a:r>
          </a:p>
        </p:txBody>
      </p:sp>
      <p:cxnSp>
        <p:nvCxnSpPr>
          <p:cNvPr id="12" name="Straight Connector 11">
            <a:extLst>
              <a:ext uri="{FF2B5EF4-FFF2-40B4-BE49-F238E27FC236}">
                <a16:creationId xmlns:a16="http://schemas.microsoft.com/office/drawing/2014/main" id="{04E2F0D7-1E78-91A8-E58A-3F5DF909905F}"/>
              </a:ext>
            </a:extLst>
          </p:cNvPr>
          <p:cNvCxnSpPr/>
          <p:nvPr/>
        </p:nvCxnSpPr>
        <p:spPr>
          <a:xfrm>
            <a:off x="6202018" y="876026"/>
            <a:ext cx="0" cy="3686035"/>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 name="Chart 8">
            <a:extLst>
              <a:ext uri="{FF2B5EF4-FFF2-40B4-BE49-F238E27FC236}">
                <a16:creationId xmlns:a16="http://schemas.microsoft.com/office/drawing/2014/main" id="{639C925D-FFB5-9834-24CB-D532B4505066}"/>
              </a:ext>
            </a:extLst>
          </p:cNvPr>
          <p:cNvGraphicFramePr/>
          <p:nvPr>
            <p:extLst>
              <p:ext uri="{D42A27DB-BD31-4B8C-83A1-F6EECF244321}">
                <p14:modId xmlns:p14="http://schemas.microsoft.com/office/powerpoint/2010/main" val="491439772"/>
              </p:ext>
            </p:extLst>
          </p:nvPr>
        </p:nvGraphicFramePr>
        <p:xfrm>
          <a:off x="3029619" y="514350"/>
          <a:ext cx="1170432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987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639A-C858-CC7F-D3B5-13B87003BB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CFA34F-7D09-B82F-68E6-50F0AD9B8A69}"/>
              </a:ext>
            </a:extLst>
          </p:cNvPr>
          <p:cNvSpPr/>
          <p:nvPr/>
        </p:nvSpPr>
        <p:spPr>
          <a:xfrm>
            <a:off x="0" y="0"/>
            <a:ext cx="9144000"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CB71E2-E144-741E-A419-96ED196F28A4}"/>
              </a:ext>
            </a:extLst>
          </p:cNvPr>
          <p:cNvSpPr>
            <a:spLocks noGrp="1"/>
          </p:cNvSpPr>
          <p:nvPr>
            <p:ph type="title"/>
          </p:nvPr>
        </p:nvSpPr>
        <p:spPr>
          <a:noFill/>
        </p:spPr>
        <p:txBody>
          <a:bodyPr/>
          <a:lstStyle/>
          <a:p>
            <a:r>
              <a:rPr lang="en-US" dirty="0">
                <a:solidFill>
                  <a:schemeClr val="bg1"/>
                </a:solidFill>
              </a:rPr>
              <a:t>Start Smart Switch Sooner</a:t>
            </a:r>
          </a:p>
        </p:txBody>
      </p:sp>
      <p:sp>
        <p:nvSpPr>
          <p:cNvPr id="3" name="Slide Number Placeholder 8">
            <a:extLst>
              <a:ext uri="{FF2B5EF4-FFF2-40B4-BE49-F238E27FC236}">
                <a16:creationId xmlns:a16="http://schemas.microsoft.com/office/drawing/2014/main" id="{B62608CE-8D5D-DCAF-C310-E18CCFAD9DAC}"/>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7</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C3BABBC8-1CC1-1568-234C-3FE07A5399A4}"/>
              </a:ext>
            </a:extLst>
          </p:cNvPr>
          <p:cNvPicPr>
            <a:picLocks noChangeAspect="1"/>
          </p:cNvPicPr>
          <p:nvPr/>
        </p:nvPicPr>
        <p:blipFill>
          <a:blip r:embed="rId3"/>
          <a:stretch>
            <a:fillRect/>
          </a:stretch>
        </p:blipFill>
        <p:spPr>
          <a:xfrm>
            <a:off x="587052" y="186962"/>
            <a:ext cx="1523595" cy="2125351"/>
          </a:xfrm>
          <a:prstGeom prst="rect">
            <a:avLst/>
          </a:prstGeom>
        </p:spPr>
      </p:pic>
    </p:spTree>
    <p:extLst>
      <p:ext uri="{BB962C8B-B14F-4D97-AF65-F5344CB8AC3E}">
        <p14:creationId xmlns:p14="http://schemas.microsoft.com/office/powerpoint/2010/main" val="255726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9E3B7CC-B307-6334-6820-531E83D22F4A}"/>
              </a:ext>
            </a:extLst>
          </p:cNvPr>
          <p:cNvCxnSpPr>
            <a:cxnSpLocks/>
          </p:cNvCxnSpPr>
          <p:nvPr/>
        </p:nvCxnSpPr>
        <p:spPr>
          <a:xfrm flipH="1">
            <a:off x="4787337" y="3007142"/>
            <a:ext cx="798022" cy="393961"/>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0A93B2A-AAC7-3E4C-A91F-142818DAC177}"/>
              </a:ext>
            </a:extLst>
          </p:cNvPr>
          <p:cNvSpPr>
            <a:spLocks noGrp="1"/>
          </p:cNvSpPr>
          <p:nvPr>
            <p:ph type="title"/>
          </p:nvPr>
        </p:nvSpPr>
        <p:spPr>
          <a:xfrm>
            <a:off x="1388225" y="22837"/>
            <a:ext cx="6715100" cy="747184"/>
          </a:xfrm>
        </p:spPr>
        <p:txBody>
          <a:bodyPr/>
          <a:lstStyle/>
          <a:p>
            <a:pPr defTabSz="609585"/>
            <a:r>
              <a:rPr lang="en-US" sz="2100" dirty="0">
                <a:latin typeface="+mj-lt"/>
                <a:cs typeface="Poppins" panose="00000500000000000000" pitchFamily="2" charset="0"/>
              </a:rPr>
              <a:t>Choose Wisely Campaign </a:t>
            </a:r>
          </a:p>
        </p:txBody>
      </p:sp>
      <p:sp>
        <p:nvSpPr>
          <p:cNvPr id="3" name="Slide Number Placeholder 8">
            <a:extLst>
              <a:ext uri="{FF2B5EF4-FFF2-40B4-BE49-F238E27FC236}">
                <a16:creationId xmlns:a16="http://schemas.microsoft.com/office/drawing/2014/main" id="{3040C87F-4DA3-D4B9-78DC-F6BDBE2C5AB0}"/>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8</a:t>
            </a:fld>
            <a:endParaRPr lang="en-US" altLang="en-US" dirty="0"/>
          </a:p>
        </p:txBody>
      </p:sp>
      <p:sp>
        <p:nvSpPr>
          <p:cNvPr id="4" name="Footer Placeholder 3">
            <a:extLst>
              <a:ext uri="{FF2B5EF4-FFF2-40B4-BE49-F238E27FC236}">
                <a16:creationId xmlns:a16="http://schemas.microsoft.com/office/drawing/2014/main" id="{91F0C0AC-7AD0-AFA1-3494-6A0E5DDF6CBB}"/>
              </a:ext>
            </a:extLst>
          </p:cNvPr>
          <p:cNvSpPr txBox="1">
            <a:spLocks/>
          </p:cNvSpPr>
          <p:nvPr/>
        </p:nvSpPr>
        <p:spPr>
          <a:xfrm>
            <a:off x="1476787" y="4846025"/>
            <a:ext cx="7218325" cy="274638"/>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pPr>
              <a:defRPr/>
            </a:pPr>
            <a:r>
              <a:rPr lang="en-US" sz="800" kern="100" dirty="0">
                <a:solidFill>
                  <a:srgbClr val="0070C0"/>
                </a:solidFill>
                <a:latin typeface="+mn-lt"/>
                <a:ea typeface="Aptos" panose="020B0004020202020204" pitchFamily="34" charset="0"/>
                <a:cs typeface="Times New Roman" panose="02020603050405020304" pitchFamily="18" charset="0"/>
                <a:hlinkClick r:id="rId3"/>
              </a:rPr>
              <a:t>https://www.aabb.org/docs/default-source/default-document-library/resources/choosing-wisely-five-things-physicians-and-patients-should-question.pdf</a:t>
            </a:r>
            <a:endParaRPr lang="en-US" sz="800" kern="100" dirty="0">
              <a:solidFill>
                <a:srgbClr val="0070C0"/>
              </a:solidFill>
              <a:latin typeface="+mn-lt"/>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7B07E5B-B0D4-6D4F-1187-97A4924EF543}"/>
              </a:ext>
            </a:extLst>
          </p:cNvPr>
          <p:cNvPicPr>
            <a:picLocks noChangeAspect="1"/>
          </p:cNvPicPr>
          <p:nvPr/>
        </p:nvPicPr>
        <p:blipFill>
          <a:blip r:embed="rId4"/>
          <a:stretch>
            <a:fillRect/>
          </a:stretch>
        </p:blipFill>
        <p:spPr>
          <a:xfrm>
            <a:off x="582818" y="3390162"/>
            <a:ext cx="8212975" cy="1219302"/>
          </a:xfrm>
          <a:prstGeom prst="rect">
            <a:avLst/>
          </a:prstGeom>
          <a:ln>
            <a:solidFill>
              <a:schemeClr val="accent1"/>
            </a:solidFill>
          </a:ln>
        </p:spPr>
      </p:pic>
      <p:pic>
        <p:nvPicPr>
          <p:cNvPr id="10" name="Picture 9">
            <a:extLst>
              <a:ext uri="{FF2B5EF4-FFF2-40B4-BE49-F238E27FC236}">
                <a16:creationId xmlns:a16="http://schemas.microsoft.com/office/drawing/2014/main" id="{C79D65EA-43D6-00ED-0B6B-B060A35A9E44}"/>
              </a:ext>
            </a:extLst>
          </p:cNvPr>
          <p:cNvPicPr>
            <a:picLocks noChangeAspect="1"/>
          </p:cNvPicPr>
          <p:nvPr/>
        </p:nvPicPr>
        <p:blipFill>
          <a:blip r:embed="rId5"/>
          <a:srcRect l="21728" t="25175" r="61087" b="18046"/>
          <a:stretch/>
        </p:blipFill>
        <p:spPr>
          <a:xfrm>
            <a:off x="5585359" y="668778"/>
            <a:ext cx="2801399" cy="2603104"/>
          </a:xfrm>
          <a:prstGeom prst="rect">
            <a:avLst/>
          </a:prstGeom>
        </p:spPr>
      </p:pic>
      <p:sp>
        <p:nvSpPr>
          <p:cNvPr id="6" name="TextBox 5">
            <a:extLst>
              <a:ext uri="{FF2B5EF4-FFF2-40B4-BE49-F238E27FC236}">
                <a16:creationId xmlns:a16="http://schemas.microsoft.com/office/drawing/2014/main" id="{56375C1E-B6B9-7F55-57E4-5A158AF477D1}"/>
              </a:ext>
            </a:extLst>
          </p:cNvPr>
          <p:cNvSpPr txBox="1"/>
          <p:nvPr/>
        </p:nvSpPr>
        <p:spPr>
          <a:xfrm>
            <a:off x="582818" y="1124744"/>
            <a:ext cx="4701683" cy="1569660"/>
          </a:xfrm>
          <a:prstGeom prst="rect">
            <a:avLst/>
          </a:prstGeom>
          <a:noFill/>
        </p:spPr>
        <p:txBody>
          <a:bodyPr wrap="square">
            <a:spAutoFit/>
          </a:bodyPr>
          <a:lstStyle/>
          <a:p>
            <a:pPr algn="l"/>
            <a:r>
              <a:rPr lang="en-US" sz="1600" b="1" dirty="0">
                <a:solidFill>
                  <a:srgbClr val="1C1D1E"/>
                </a:solidFill>
                <a:latin typeface="+mj-lt"/>
                <a:cs typeface="Poppins" panose="00000500000000000000" pitchFamily="2" charset="0"/>
              </a:rPr>
              <a:t>T</a:t>
            </a:r>
            <a:r>
              <a:rPr lang="en-US" sz="1600" b="1" i="0" dirty="0">
                <a:solidFill>
                  <a:srgbClr val="1C1D1E"/>
                </a:solidFill>
                <a:effectLst/>
                <a:latin typeface="+mj-lt"/>
                <a:cs typeface="Poppins" panose="00000500000000000000" pitchFamily="2" charset="0"/>
              </a:rPr>
              <a:t>he American Board of Internal Medicine’s </a:t>
            </a:r>
            <a:r>
              <a:rPr lang="en-US" sz="1600" b="1" i="1" dirty="0">
                <a:solidFill>
                  <a:srgbClr val="1C1D1E"/>
                </a:solidFill>
                <a:effectLst/>
                <a:latin typeface="+mj-lt"/>
                <a:cs typeface="Poppins" panose="00000500000000000000" pitchFamily="2" charset="0"/>
              </a:rPr>
              <a:t>Choosing Wisely </a:t>
            </a:r>
            <a:r>
              <a:rPr lang="en-US" sz="1600" b="1" i="0" dirty="0">
                <a:solidFill>
                  <a:srgbClr val="1C1D1E"/>
                </a:solidFill>
                <a:effectLst/>
                <a:latin typeface="+mj-lt"/>
                <a:cs typeface="Poppins" panose="00000500000000000000" pitchFamily="2" charset="0"/>
              </a:rPr>
              <a:t>campaign incorporated AABB recommendations on O negative use.  </a:t>
            </a:r>
            <a:r>
              <a:rPr lang="en-US" sz="1600" i="0" dirty="0">
                <a:solidFill>
                  <a:srgbClr val="1C1D1E"/>
                </a:solidFill>
                <a:effectLst/>
                <a:latin typeface="+mj-lt"/>
                <a:cs typeface="Poppins" panose="00000500000000000000" pitchFamily="2" charset="0"/>
              </a:rPr>
              <a:t>The campaign was designed to help physicians and patients </a:t>
            </a:r>
            <a:r>
              <a:rPr lang="en-US" sz="1600" dirty="0">
                <a:solidFill>
                  <a:srgbClr val="1C1D1E"/>
                </a:solidFill>
                <a:latin typeface="+mj-lt"/>
                <a:cs typeface="Poppins" panose="00000500000000000000" pitchFamily="2" charset="0"/>
              </a:rPr>
              <a:t>engage i</a:t>
            </a:r>
            <a:r>
              <a:rPr lang="en-US" sz="1600" i="0" dirty="0">
                <a:solidFill>
                  <a:srgbClr val="1C1D1E"/>
                </a:solidFill>
                <a:effectLst/>
                <a:latin typeface="+mj-lt"/>
                <a:cs typeface="Poppins" panose="00000500000000000000" pitchFamily="2" charset="0"/>
              </a:rPr>
              <a:t>n conversations to reduce the overuse of tests and procedures.  </a:t>
            </a:r>
          </a:p>
        </p:txBody>
      </p:sp>
    </p:spTree>
    <p:extLst>
      <p:ext uri="{BB962C8B-B14F-4D97-AF65-F5344CB8AC3E}">
        <p14:creationId xmlns:p14="http://schemas.microsoft.com/office/powerpoint/2010/main" val="111353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56BC21-60DA-DAF5-F719-1539C3300744}"/>
              </a:ext>
            </a:extLst>
          </p:cNvPr>
          <p:cNvSpPr>
            <a:spLocks noGrp="1"/>
          </p:cNvSpPr>
          <p:nvPr>
            <p:ph type="title"/>
          </p:nvPr>
        </p:nvSpPr>
        <p:spPr>
          <a:xfrm>
            <a:off x="457200" y="0"/>
            <a:ext cx="8229600" cy="477672"/>
          </a:xfrm>
        </p:spPr>
        <p:txBody>
          <a:bodyPr>
            <a:normAutofit/>
          </a:bodyPr>
          <a:lstStyle/>
          <a:p>
            <a:pPr algn="ctr"/>
            <a:r>
              <a:rPr lang="en-US" dirty="0"/>
              <a:t>AABB Best Practice Guidelines</a:t>
            </a:r>
          </a:p>
        </p:txBody>
      </p:sp>
      <p:pic>
        <p:nvPicPr>
          <p:cNvPr id="8" name="Picture 7">
            <a:extLst>
              <a:ext uri="{FF2B5EF4-FFF2-40B4-BE49-F238E27FC236}">
                <a16:creationId xmlns:a16="http://schemas.microsoft.com/office/drawing/2014/main" id="{3404DEB7-2641-A5A8-1844-C80330C05E0F}"/>
              </a:ext>
            </a:extLst>
          </p:cNvPr>
          <p:cNvPicPr>
            <a:picLocks noChangeAspect="1"/>
          </p:cNvPicPr>
          <p:nvPr/>
        </p:nvPicPr>
        <p:blipFill>
          <a:blip r:embed="rId3"/>
          <a:srcRect t="2074" b="23030"/>
          <a:stretch/>
        </p:blipFill>
        <p:spPr>
          <a:xfrm>
            <a:off x="732175" y="492316"/>
            <a:ext cx="5635101" cy="3931402"/>
          </a:xfrm>
          <a:prstGeom prst="rect">
            <a:avLst/>
          </a:prstGeom>
          <a:ln w="12700">
            <a:solidFill>
              <a:srgbClr val="387A78"/>
            </a:solidFill>
          </a:ln>
        </p:spPr>
      </p:pic>
      <p:pic>
        <p:nvPicPr>
          <p:cNvPr id="10" name="Picture 9">
            <a:extLst>
              <a:ext uri="{FF2B5EF4-FFF2-40B4-BE49-F238E27FC236}">
                <a16:creationId xmlns:a16="http://schemas.microsoft.com/office/drawing/2014/main" id="{5DA73930-97F1-5BC4-EAF3-E5AAE64BC380}"/>
              </a:ext>
            </a:extLst>
          </p:cNvPr>
          <p:cNvPicPr>
            <a:picLocks noChangeAspect="1"/>
          </p:cNvPicPr>
          <p:nvPr/>
        </p:nvPicPr>
        <p:blipFill>
          <a:blip r:embed="rId4"/>
          <a:stretch>
            <a:fillRect/>
          </a:stretch>
        </p:blipFill>
        <p:spPr>
          <a:xfrm>
            <a:off x="2974050" y="3282931"/>
            <a:ext cx="6054204" cy="1477391"/>
          </a:xfrm>
          <a:prstGeom prst="rect">
            <a:avLst/>
          </a:prstGeom>
          <a:ln w="19050">
            <a:solidFill>
              <a:srgbClr val="387A78"/>
            </a:solidFill>
          </a:ln>
        </p:spPr>
      </p:pic>
      <p:sp>
        <p:nvSpPr>
          <p:cNvPr id="11" name="Footer Placeholder 3">
            <a:extLst>
              <a:ext uri="{FF2B5EF4-FFF2-40B4-BE49-F238E27FC236}">
                <a16:creationId xmlns:a16="http://schemas.microsoft.com/office/drawing/2014/main" id="{BC0A597C-DD29-47FA-0AEA-2FF36D27F655}"/>
              </a:ext>
            </a:extLst>
          </p:cNvPr>
          <p:cNvSpPr>
            <a:spLocks noGrp="1"/>
          </p:cNvSpPr>
          <p:nvPr>
            <p:ph type="ftr" sz="quarter" idx="13"/>
          </p:nvPr>
        </p:nvSpPr>
        <p:spPr>
          <a:xfrm>
            <a:off x="2654300" y="6207126"/>
            <a:ext cx="6883400" cy="205249"/>
          </a:xfrm>
        </p:spPr>
        <p:txBody>
          <a:bodyPr/>
          <a:lstStyle/>
          <a:p>
            <a:pPr>
              <a:defRPr/>
            </a:pPr>
            <a:endParaRPr lang="en-US" dirty="0"/>
          </a:p>
        </p:txBody>
      </p:sp>
      <p:sp>
        <p:nvSpPr>
          <p:cNvPr id="14" name="TextBox 13">
            <a:extLst>
              <a:ext uri="{FF2B5EF4-FFF2-40B4-BE49-F238E27FC236}">
                <a16:creationId xmlns:a16="http://schemas.microsoft.com/office/drawing/2014/main" id="{0293AFFD-0B68-9FF4-FEB0-1CAB3057659F}"/>
              </a:ext>
            </a:extLst>
          </p:cNvPr>
          <p:cNvSpPr txBox="1"/>
          <p:nvPr/>
        </p:nvSpPr>
        <p:spPr>
          <a:xfrm>
            <a:off x="1641566" y="4834114"/>
            <a:ext cx="5860868"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hlinkClick r:id="rId5"/>
              </a:rPr>
              <a:t>https://www.aabb.org/docs/default-source/default-document-library/resources/association-bulletins/ab19-02.pdf</a:t>
            </a:r>
            <a:endParaRPr lang="en-US" sz="9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8A5D3A3B-6162-C6FD-75DC-2D5889B00F53}"/>
              </a:ext>
            </a:extLst>
          </p:cNvPr>
          <p:cNvSpPr/>
          <p:nvPr/>
        </p:nvSpPr>
        <p:spPr>
          <a:xfrm>
            <a:off x="3296052" y="3871094"/>
            <a:ext cx="5410200" cy="47767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935701"/>
      </p:ext>
    </p:extLst>
  </p:cSld>
  <p:clrMapOvr>
    <a:masterClrMapping/>
  </p:clrMapOvr>
</p:sld>
</file>

<file path=ppt/theme/theme1.xml><?xml version="1.0" encoding="utf-8"?>
<a:theme xmlns:a="http://schemas.openxmlformats.org/drawingml/2006/main" name="1_Red Cross Theme">
  <a:themeElements>
    <a:clrScheme name="Custom 4">
      <a:dk1>
        <a:srgbClr val="000000"/>
      </a:dk1>
      <a:lt1>
        <a:srgbClr val="FFFFFF"/>
      </a:lt1>
      <a:dk2>
        <a:srgbClr val="E11F27"/>
      </a:dk2>
      <a:lt2>
        <a:srgbClr val="F8F8F8"/>
      </a:lt2>
      <a:accent1>
        <a:srgbClr val="458B8A"/>
      </a:accent1>
      <a:accent2>
        <a:srgbClr val="808183"/>
      </a:accent2>
      <a:accent3>
        <a:srgbClr val="B5B7BA"/>
      </a:accent3>
      <a:accent4>
        <a:srgbClr val="808080"/>
      </a:accent4>
      <a:accent5>
        <a:srgbClr val="202428"/>
      </a:accent5>
      <a:accent6>
        <a:srgbClr val="7F181C"/>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2886D370C6744AA2295A671D7BA2AB" ma:contentTypeVersion="8" ma:contentTypeDescription="Create a new document." ma:contentTypeScope="" ma:versionID="72f4a6db9bcc7a98a5144ea3753cdabd">
  <xsd:schema xmlns:xsd="http://www.w3.org/2001/XMLSchema" xmlns:xs="http://www.w3.org/2001/XMLSchema" xmlns:p="http://schemas.microsoft.com/office/2006/metadata/properties" xmlns:ns2="0dc9f37b-8466-44ad-b617-5ff71f5b2f5d" targetNamespace="http://schemas.microsoft.com/office/2006/metadata/properties" ma:root="true" ma:fieldsID="f50575dfd1d6f051c373ee335f440325" ns2:_="">
    <xsd:import namespace="0dc9f37b-8466-44ad-b617-5ff71f5b2f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9f37b-8466-44ad-b617-5ff71f5b2f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8BD524-D1E1-4E5F-9A66-1634A823E691}">
  <ds:schemaRefs>
    <ds:schemaRef ds:uri="http://schemas.microsoft.com/office/2006/metadata/properties"/>
    <ds:schemaRef ds:uri="http://schemas.microsoft.com/office/infopath/2007/PartnerControls"/>
    <ds:schemaRef ds:uri="http://purl.org/dc/dcmitype/"/>
    <ds:schemaRef ds:uri="http://www.w3.org/XML/1998/namespace"/>
    <ds:schemaRef ds:uri="http://purl.org/dc/elements/1.1/"/>
    <ds:schemaRef ds:uri="0dc9f37b-8466-44ad-b617-5ff71f5b2f5d"/>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5CE9A20-7BFC-44F3-B05C-AD86DEABA1D4}">
  <ds:schemaRefs>
    <ds:schemaRef ds:uri="0dc9f37b-8466-44ad-b617-5ff71f5b2f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EF0BD1-8847-4480-ABFC-521DC2217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107</TotalTime>
  <Words>2115</Words>
  <Application>Microsoft Office PowerPoint</Application>
  <PresentationFormat>On-screen Show (16:9)</PresentationFormat>
  <Paragraphs>141</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Geneva</vt:lpstr>
      <vt:lpstr>Georgia</vt:lpstr>
      <vt:lpstr>Poppins</vt:lpstr>
      <vt:lpstr>Symbol</vt:lpstr>
      <vt:lpstr>Wingdings</vt:lpstr>
      <vt:lpstr>1_Red Cross Theme</vt:lpstr>
      <vt:lpstr>PowerPoint Presentation</vt:lpstr>
      <vt:lpstr>Purpose:</vt:lpstr>
      <vt:lpstr>Rationale for Change </vt:lpstr>
      <vt:lpstr>Red Cross O Negative Hospital Demand Steadily Increasing Over the Past Decade </vt:lpstr>
      <vt:lpstr>Examining O Negative Overuse</vt:lpstr>
      <vt:lpstr>PowerPoint Presentation</vt:lpstr>
      <vt:lpstr>Start Smart Switch Sooner</vt:lpstr>
      <vt:lpstr>Choose Wisely Campaign </vt:lpstr>
      <vt:lpstr>AABB Best Practice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Facts in Review</vt:lpstr>
      <vt:lpstr>Additional resources can be found at:   RedCrossBlood.org/HPRG</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Guyton, Lauren</dc:creator>
  <cp:keywords/>
  <dc:description/>
  <cp:lastModifiedBy>Almohanna, Nejela</cp:lastModifiedBy>
  <cp:revision>4</cp:revision>
  <dcterms:created xsi:type="dcterms:W3CDTF">2012-02-24T16:35:29Z</dcterms:created>
  <dcterms:modified xsi:type="dcterms:W3CDTF">2025-02-21T14:38:28Z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0x0101000B2886D370C6744AA2295A671D7BA2AB</vt:lpwstr>
  </property>
  <property fmtid="{D5CDD505-2E9C-101B-9397-08002B2CF9AE}" pid="3" name="MediaServiceImageTags">
    <vt:lpwstr/>
  </property>
</Properties>
</file>