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ink/ink1.xml" ContentType="application/inkml+xml"/>
  <Override PartName="/ppt/ink/ink2.xml" ContentType="application/inkml+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31" r:id="rId4"/>
  </p:sldMasterIdLst>
  <p:notesMasterIdLst>
    <p:notesMasterId r:id="rId23"/>
  </p:notesMasterIdLst>
  <p:handoutMasterIdLst>
    <p:handoutMasterId r:id="rId24"/>
  </p:handoutMasterIdLst>
  <p:sldIdLst>
    <p:sldId id="344" r:id="rId5"/>
    <p:sldId id="11056" r:id="rId6"/>
    <p:sldId id="11066" r:id="rId7"/>
    <p:sldId id="11057" r:id="rId8"/>
    <p:sldId id="11067" r:id="rId9"/>
    <p:sldId id="11084" r:id="rId10"/>
    <p:sldId id="11074" r:id="rId11"/>
    <p:sldId id="345" r:id="rId12"/>
    <p:sldId id="11083" r:id="rId13"/>
    <p:sldId id="11047" r:id="rId14"/>
    <p:sldId id="11044" r:id="rId15"/>
    <p:sldId id="259" r:id="rId16"/>
    <p:sldId id="11017" r:id="rId17"/>
    <p:sldId id="11049" r:id="rId18"/>
    <p:sldId id="11048" r:id="rId19"/>
    <p:sldId id="11075" r:id="rId20"/>
    <p:sldId id="11076" r:id="rId21"/>
    <p:sldId id="11025" r:id="rId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F5DE1C-9E93-C9EA-492C-7207F90C2906}" name="Guyton, Lauren" initials="LG" userId="S::lauren.guyton@redcross.org::dff409f8-fbdc-46ff-85ce-b10124d119d3" providerId="AD"/>
  <p188:author id="{90B80A46-BAEB-6040-D2A8-500270B22FFD}" name="Smith, Rachel" initials="SR" userId="S::rachel.schneble@redcross.org::9c3c4b0d-a1b9-4504-b1fa-3d1a134fcd10" providerId="AD"/>
  <p188:author id="{AF31609C-87F2-A461-7942-7F946D860356}" name="Smith, Rachel" initials="RS" userId="S::Rachel.Schneble@redcross.org::9c3c4b0d-a1b9-4504-b1fa-3d1a134fcd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A78"/>
    <a:srgbClr val="212529"/>
    <a:srgbClr val="215529"/>
    <a:srgbClr val="E21224"/>
    <a:srgbClr val="7F181B"/>
    <a:srgbClr val="6D6E71"/>
    <a:srgbClr val="ED1B2E"/>
    <a:srgbClr val="9E9EA2"/>
    <a:srgbClr val="D7D7D8"/>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FC7CD-CFB7-42E9-8717-616D0D0EFB7F}" v="32" dt="2025-02-20T18:45:13.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19"/>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F6-4B49-86CC-C9BC1C8723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F6-4B49-86CC-C9BC1C8723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F6-4B49-86CC-C9BC1C8723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4F6-4B49-86CC-C9BC1C87237F}"/>
              </c:ext>
            </c:extLst>
          </c:dPt>
          <c:cat>
            <c:strRef>
              <c:f>Sheet1!$A$2:$A$5</c:f>
              <c:strCache>
                <c:ptCount val="2"/>
                <c:pt idx="0">
                  <c:v>1st Qtr</c:v>
                </c:pt>
                <c:pt idx="1">
                  <c:v>1st Qtr</c:v>
                </c:pt>
              </c:strCache>
            </c:strRef>
          </c:cat>
          <c:val>
            <c:numRef>
              <c:f>Sheet1!$B$2:$B$5</c:f>
              <c:numCache>
                <c:formatCode>General</c:formatCode>
                <c:ptCount val="4"/>
                <c:pt idx="0">
                  <c:v>42.3</c:v>
                </c:pt>
                <c:pt idx="1">
                  <c:v>57.7</c:v>
                </c:pt>
              </c:numCache>
            </c:numRef>
          </c:val>
          <c:extLst>
            <c:ext xmlns:c16="http://schemas.microsoft.com/office/drawing/2014/chart" uri="{C3380CC4-5D6E-409C-BE32-E72D297353CC}">
              <c16:uniqueId val="{00000008-44F6-4B49-86CC-C9BC1C87237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4390341618257"/>
          <c:y val="0.10804943227135987"/>
          <c:w val="0.13996949011510548"/>
          <c:h val="0.3003739297632836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DE-4E2F-AA4B-1468F7B42B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DE-4E2F-AA4B-1468F7B42B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DE-4E2F-AA4B-1468F7B42B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DE-4E2F-AA4B-1468F7B42BED}"/>
              </c:ext>
            </c:extLst>
          </c:dPt>
          <c:cat>
            <c:strRef>
              <c:f>Sheet1!$A$2:$A$5</c:f>
              <c:strCache>
                <c:ptCount val="2"/>
                <c:pt idx="0">
                  <c:v>1st Qtr</c:v>
                </c:pt>
                <c:pt idx="1">
                  <c:v>1st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F2DE-4E2F-AA4B-1468F7B42B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40502920011710863"/>
          <c:h val="0.7987263008422956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B3-4349-8201-F170754C75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B3-4349-8201-F170754C75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B3-4349-8201-F170754C75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B3-4349-8201-F170754C75E7}"/>
              </c:ext>
            </c:extLst>
          </c:dPt>
          <c:cat>
            <c:strRef>
              <c:f>Sheet1!$A$2:$A$5</c:f>
              <c:strCache>
                <c:ptCount val="2"/>
                <c:pt idx="0">
                  <c:v>1st Qtr</c:v>
                </c:pt>
                <c:pt idx="1">
                  <c:v>1st Qtr</c:v>
                </c:pt>
              </c:strCache>
            </c:strRef>
          </c:cat>
          <c:val>
            <c:numRef>
              <c:f>Sheet1!$B$2:$B$5</c:f>
              <c:numCache>
                <c:formatCode>General</c:formatCode>
                <c:ptCount val="4"/>
                <c:pt idx="0">
                  <c:v>44.5</c:v>
                </c:pt>
                <c:pt idx="1">
                  <c:v>55.5</c:v>
                </c:pt>
              </c:numCache>
            </c:numRef>
          </c:val>
          <c:extLst>
            <c:ext xmlns:c16="http://schemas.microsoft.com/office/drawing/2014/chart" uri="{C3380CC4-5D6E-409C-BE32-E72D297353CC}">
              <c16:uniqueId val="{00000008-5EB3-4349-8201-F170754C75E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DD-4FA1-80D7-2FA3140139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DD-4FA1-80D7-2FA3140139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DD-4FA1-80D7-2FA3140139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DD-4FA1-80D7-2FA3140139B6}"/>
              </c:ext>
            </c:extLst>
          </c:dPt>
          <c:cat>
            <c:strRef>
              <c:f>Sheet1!$A$2:$A$5</c:f>
              <c:strCache>
                <c:ptCount val="2"/>
                <c:pt idx="0">
                  <c:v>1st Qtr</c:v>
                </c:pt>
                <c:pt idx="1">
                  <c:v>1st Qtr</c:v>
                </c:pt>
              </c:strCache>
            </c:strRef>
          </c:cat>
          <c:val>
            <c:numRef>
              <c:f>Sheet1!$B$2:$B$5</c:f>
              <c:numCache>
                <c:formatCode>General</c:formatCode>
                <c:ptCount val="4"/>
                <c:pt idx="0">
                  <c:v>6.9</c:v>
                </c:pt>
                <c:pt idx="1">
                  <c:v>57.7</c:v>
                </c:pt>
              </c:numCache>
            </c:numRef>
          </c:val>
          <c:extLst>
            <c:ext xmlns:c16="http://schemas.microsoft.com/office/drawing/2014/chart" uri="{C3380CC4-5D6E-409C-BE32-E72D297353CC}">
              <c16:uniqueId val="{00000008-83DD-4FA1-80D7-2FA3140139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40502920011710863"/>
          <c:h val="0.79872630084229568"/>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u="none" strike="noStrike" kern="1200" spc="0" baseline="0" dirty="0">
                <a:solidFill>
                  <a:schemeClr val="tx1"/>
                </a:solidFill>
              </a:rPr>
              <a:t>Stanford Experience</a:t>
            </a:r>
            <a:r>
              <a:rPr lang="en-US" sz="1800" b="1" i="0" u="none" strike="noStrike" kern="1200" spc="0" baseline="30000" dirty="0">
                <a:solidFill>
                  <a:schemeClr val="tx1"/>
                </a:solidFill>
              </a:rPr>
              <a:t>2</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748539994144568"/>
          <c:y val="0.14724571217425575"/>
          <c:w val="0.40502920011710863"/>
          <c:h val="0.7987263008422956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1C-4647-8422-5EDB9A7B44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1C-4647-8422-5EDB9A7B44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1C-4647-8422-5EDB9A7B44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01C-4647-8422-5EDB9A7B4494}"/>
              </c:ext>
            </c:extLst>
          </c:dPt>
          <c:cat>
            <c:strRef>
              <c:f>Sheet1!$A$2:$A$5</c:f>
              <c:strCache>
                <c:ptCount val="2"/>
                <c:pt idx="0">
                  <c:v>1st Qtr</c:v>
                </c:pt>
                <c:pt idx="1">
                  <c:v>1st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A01C-4647-8422-5EDB9A7B449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DE1FA-C000-4F0C-BB25-C6ECBC98CE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B7D2DB-8E3C-42E4-995F-8F4D0AEB4BE2}">
      <dgm:prSet phldrT="[Text]" custT="1"/>
      <dgm:spPr/>
      <dgm:t>
        <a:bodyPr/>
        <a:lstStyle/>
        <a:p>
          <a:r>
            <a:rPr lang="en-US" sz="1400" dirty="0">
              <a:latin typeface="+mj-lt"/>
              <a:cs typeface="Poppins"/>
            </a:rPr>
            <a:t>Avg O negative </a:t>
          </a:r>
          <a:r>
            <a:rPr lang="en-US" sz="1400" b="1" dirty="0">
              <a:latin typeface="+mj-lt"/>
              <a:cs typeface="Poppins"/>
            </a:rPr>
            <a:t>patient population </a:t>
          </a:r>
          <a:r>
            <a:rPr lang="en-US" sz="1400" b="0" dirty="0">
              <a:latin typeface="+mj-lt"/>
              <a:cs typeface="Poppins"/>
            </a:rPr>
            <a:t>is</a:t>
          </a:r>
          <a:r>
            <a:rPr lang="en-US" sz="1400" b="1" dirty="0">
              <a:latin typeface="+mj-lt"/>
              <a:cs typeface="Poppins"/>
            </a:rPr>
            <a:t> 6.9% </a:t>
          </a:r>
        </a:p>
      </dgm:t>
    </dgm:pt>
    <dgm:pt modelId="{F18BBACD-B225-4AFF-838D-882EE136C535}" type="parTrans" cxnId="{3CF26B08-9AF1-4913-9CF1-0DC8AA768C4A}">
      <dgm:prSet/>
      <dgm:spPr/>
      <dgm:t>
        <a:bodyPr/>
        <a:lstStyle/>
        <a:p>
          <a:endParaRPr lang="en-US"/>
        </a:p>
      </dgm:t>
    </dgm:pt>
    <dgm:pt modelId="{73CB0B80-E0BE-4BE8-A5F0-FF47D02C215F}" type="sibTrans" cxnId="{3CF26B08-9AF1-4913-9CF1-0DC8AA768C4A}">
      <dgm:prSet/>
      <dgm:spPr/>
      <dgm:t>
        <a:bodyPr/>
        <a:lstStyle/>
        <a:p>
          <a:endParaRPr lang="en-US"/>
        </a:p>
      </dgm:t>
    </dgm:pt>
    <dgm:pt modelId="{0006951D-4A6B-4D77-BD0C-ED0B25313B98}">
      <dgm:prSet custT="1"/>
      <dgm:spPr/>
      <dgm:t>
        <a:bodyPr/>
        <a:lstStyle/>
        <a:p>
          <a:r>
            <a:rPr lang="en-US" sz="1400" dirty="0">
              <a:latin typeface="+mj-lt"/>
              <a:cs typeface="Poppins"/>
            </a:rPr>
            <a:t>12-month O negative </a:t>
          </a:r>
          <a:r>
            <a:rPr lang="en-US" sz="1400" b="1" u="none" dirty="0">
              <a:latin typeface="+mj-lt"/>
              <a:cs typeface="Poppins"/>
            </a:rPr>
            <a:t>distributions </a:t>
          </a:r>
          <a:r>
            <a:rPr lang="en-US" sz="1400" b="0" u="none" dirty="0">
              <a:latin typeface="+mj-lt"/>
              <a:cs typeface="Poppins"/>
            </a:rPr>
            <a:t>are</a:t>
          </a:r>
          <a:r>
            <a:rPr lang="en-US" sz="1400" b="1" u="none" dirty="0">
              <a:latin typeface="+mj-lt"/>
              <a:cs typeface="Poppins"/>
            </a:rPr>
            <a:t> 13.2% </a:t>
          </a:r>
        </a:p>
      </dgm:t>
    </dgm:pt>
    <dgm:pt modelId="{17705F40-D7A9-4694-9B20-B4747D2A02AE}" type="parTrans" cxnId="{635AD765-E669-4F4D-9210-2ACCDE76D8A6}">
      <dgm:prSet/>
      <dgm:spPr/>
      <dgm:t>
        <a:bodyPr/>
        <a:lstStyle/>
        <a:p>
          <a:endParaRPr lang="en-US"/>
        </a:p>
      </dgm:t>
    </dgm:pt>
    <dgm:pt modelId="{D071AE74-12ED-4716-A81F-086648E19A87}" type="sibTrans" cxnId="{635AD765-E669-4F4D-9210-2ACCDE76D8A6}">
      <dgm:prSet/>
      <dgm:spPr/>
      <dgm:t>
        <a:bodyPr/>
        <a:lstStyle/>
        <a:p>
          <a:endParaRPr lang="en-US"/>
        </a:p>
      </dgm:t>
    </dgm:pt>
    <dgm:pt modelId="{DD32E55F-DE93-4E06-A9DA-AF467ED6097A}">
      <dgm:prSet custT="1"/>
      <dgm:spPr/>
      <dgm:t>
        <a:bodyPr/>
        <a:lstStyle/>
        <a:p>
          <a:r>
            <a:rPr lang="en-US" sz="1400" dirty="0">
              <a:latin typeface="+mj-lt"/>
              <a:cs typeface="Poppins" panose="00000500000000000000" pitchFamily="2" charset="0"/>
            </a:rPr>
            <a:t>Resulting in near constant </a:t>
          </a:r>
          <a:r>
            <a:rPr lang="en-US" sz="1400" b="1" dirty="0">
              <a:latin typeface="+mj-lt"/>
              <a:cs typeface="Poppins" panose="00000500000000000000" pitchFamily="2" charset="0"/>
            </a:rPr>
            <a:t>O negative shortage</a:t>
          </a:r>
        </a:p>
      </dgm:t>
    </dgm:pt>
    <dgm:pt modelId="{AAD894CB-609F-418F-8A16-FA841B51FBA6}" type="parTrans" cxnId="{676890D0-3DC3-4BFB-AF1D-680EC287ECE9}">
      <dgm:prSet/>
      <dgm:spPr/>
      <dgm:t>
        <a:bodyPr/>
        <a:lstStyle/>
        <a:p>
          <a:endParaRPr lang="en-US"/>
        </a:p>
      </dgm:t>
    </dgm:pt>
    <dgm:pt modelId="{1AFBFCAE-5F05-4ECE-BF80-A75223C193CF}" type="sibTrans" cxnId="{676890D0-3DC3-4BFB-AF1D-680EC287ECE9}">
      <dgm:prSet/>
      <dgm:spPr/>
      <dgm:t>
        <a:bodyPr/>
        <a:lstStyle/>
        <a:p>
          <a:endParaRPr lang="en-US"/>
        </a:p>
      </dgm:t>
    </dgm:pt>
    <dgm:pt modelId="{E33ED855-BDFA-4619-B3F8-A1C8AAD34D6C}" type="pres">
      <dgm:prSet presAssocID="{252DE1FA-C000-4F0C-BB25-C6ECBC98CEC1}" presName="diagram" presStyleCnt="0">
        <dgm:presLayoutVars>
          <dgm:dir/>
          <dgm:resizeHandles val="exact"/>
        </dgm:presLayoutVars>
      </dgm:prSet>
      <dgm:spPr/>
    </dgm:pt>
    <dgm:pt modelId="{6102DACF-D9B1-4FC7-9A97-028EC764F8AD}" type="pres">
      <dgm:prSet presAssocID="{7FB7D2DB-8E3C-42E4-995F-8F4D0AEB4BE2}" presName="node" presStyleLbl="node1" presStyleIdx="0" presStyleCnt="3" custScaleX="127519" custLinFactNeighborY="-55">
        <dgm:presLayoutVars>
          <dgm:bulletEnabled val="1"/>
        </dgm:presLayoutVars>
      </dgm:prSet>
      <dgm:spPr/>
    </dgm:pt>
    <dgm:pt modelId="{CA1F1C20-F6EA-4614-9D68-CB8494C19C20}" type="pres">
      <dgm:prSet presAssocID="{73CB0B80-E0BE-4BE8-A5F0-FF47D02C215F}" presName="sibTrans" presStyleCnt="0"/>
      <dgm:spPr/>
    </dgm:pt>
    <dgm:pt modelId="{F322E25C-74A7-4556-8E0D-2BD54C205E64}" type="pres">
      <dgm:prSet presAssocID="{0006951D-4A6B-4D77-BD0C-ED0B25313B98}" presName="node" presStyleLbl="node1" presStyleIdx="1" presStyleCnt="3" custScaleX="127519" custLinFactNeighborY="-55">
        <dgm:presLayoutVars>
          <dgm:bulletEnabled val="1"/>
        </dgm:presLayoutVars>
      </dgm:prSet>
      <dgm:spPr/>
    </dgm:pt>
    <dgm:pt modelId="{6A13301B-5C75-4DF6-96AD-13A3E8CB7D83}" type="pres">
      <dgm:prSet presAssocID="{D071AE74-12ED-4716-A81F-086648E19A87}" presName="sibTrans" presStyleCnt="0"/>
      <dgm:spPr/>
    </dgm:pt>
    <dgm:pt modelId="{99AAE4A2-0AA8-415C-B3EB-FBAC0A7C2868}" type="pres">
      <dgm:prSet presAssocID="{DD32E55F-DE93-4E06-A9DA-AF467ED6097A}" presName="node" presStyleLbl="node1" presStyleIdx="2" presStyleCnt="3" custScaleX="127519">
        <dgm:presLayoutVars>
          <dgm:bulletEnabled val="1"/>
        </dgm:presLayoutVars>
      </dgm:prSet>
      <dgm:spPr/>
    </dgm:pt>
  </dgm:ptLst>
  <dgm:cxnLst>
    <dgm:cxn modelId="{3CF26B08-9AF1-4913-9CF1-0DC8AA768C4A}" srcId="{252DE1FA-C000-4F0C-BB25-C6ECBC98CEC1}" destId="{7FB7D2DB-8E3C-42E4-995F-8F4D0AEB4BE2}" srcOrd="0" destOrd="0" parTransId="{F18BBACD-B225-4AFF-838D-882EE136C535}" sibTransId="{73CB0B80-E0BE-4BE8-A5F0-FF47D02C215F}"/>
    <dgm:cxn modelId="{0EDC6A15-BE1F-4106-9F8B-5482C0CFEC0E}" type="presOf" srcId="{252DE1FA-C000-4F0C-BB25-C6ECBC98CEC1}" destId="{E33ED855-BDFA-4619-B3F8-A1C8AAD34D6C}" srcOrd="0" destOrd="0" presId="urn:microsoft.com/office/officeart/2005/8/layout/default"/>
    <dgm:cxn modelId="{00FE4963-D1A4-414E-8DD2-7180282CF436}" type="presOf" srcId="{DD32E55F-DE93-4E06-A9DA-AF467ED6097A}" destId="{99AAE4A2-0AA8-415C-B3EB-FBAC0A7C2868}" srcOrd="0" destOrd="0" presId="urn:microsoft.com/office/officeart/2005/8/layout/default"/>
    <dgm:cxn modelId="{635AD765-E669-4F4D-9210-2ACCDE76D8A6}" srcId="{252DE1FA-C000-4F0C-BB25-C6ECBC98CEC1}" destId="{0006951D-4A6B-4D77-BD0C-ED0B25313B98}" srcOrd="1" destOrd="0" parTransId="{17705F40-D7A9-4694-9B20-B4747D2A02AE}" sibTransId="{D071AE74-12ED-4716-A81F-086648E19A87}"/>
    <dgm:cxn modelId="{26710980-6CA2-479C-858C-719ED121E242}" type="presOf" srcId="{7FB7D2DB-8E3C-42E4-995F-8F4D0AEB4BE2}" destId="{6102DACF-D9B1-4FC7-9A97-028EC764F8AD}" srcOrd="0" destOrd="0" presId="urn:microsoft.com/office/officeart/2005/8/layout/default"/>
    <dgm:cxn modelId="{676890D0-3DC3-4BFB-AF1D-680EC287ECE9}" srcId="{252DE1FA-C000-4F0C-BB25-C6ECBC98CEC1}" destId="{DD32E55F-DE93-4E06-A9DA-AF467ED6097A}" srcOrd="2" destOrd="0" parTransId="{AAD894CB-609F-418F-8A16-FA841B51FBA6}" sibTransId="{1AFBFCAE-5F05-4ECE-BF80-A75223C193CF}"/>
    <dgm:cxn modelId="{6A014CFB-CF44-4E3D-81F6-F5945F9E4B30}" type="presOf" srcId="{0006951D-4A6B-4D77-BD0C-ED0B25313B98}" destId="{F322E25C-74A7-4556-8E0D-2BD54C205E64}" srcOrd="0" destOrd="0" presId="urn:microsoft.com/office/officeart/2005/8/layout/default"/>
    <dgm:cxn modelId="{373FD436-FA44-4926-A64D-2F2E69312904}" type="presParOf" srcId="{E33ED855-BDFA-4619-B3F8-A1C8AAD34D6C}" destId="{6102DACF-D9B1-4FC7-9A97-028EC764F8AD}" srcOrd="0" destOrd="0" presId="urn:microsoft.com/office/officeart/2005/8/layout/default"/>
    <dgm:cxn modelId="{A1E608BE-B121-437A-A72A-151D1B34C85C}" type="presParOf" srcId="{E33ED855-BDFA-4619-B3F8-A1C8AAD34D6C}" destId="{CA1F1C20-F6EA-4614-9D68-CB8494C19C20}" srcOrd="1" destOrd="0" presId="urn:microsoft.com/office/officeart/2005/8/layout/default"/>
    <dgm:cxn modelId="{CE818477-FEB9-4762-B7B1-22DA2E55002B}" type="presParOf" srcId="{E33ED855-BDFA-4619-B3F8-A1C8AAD34D6C}" destId="{F322E25C-74A7-4556-8E0D-2BD54C205E64}" srcOrd="2" destOrd="0" presId="urn:microsoft.com/office/officeart/2005/8/layout/default"/>
    <dgm:cxn modelId="{E3C570AB-0D52-426D-BB64-AF285158D179}" type="presParOf" srcId="{E33ED855-BDFA-4619-B3F8-A1C8AAD34D6C}" destId="{6A13301B-5C75-4DF6-96AD-13A3E8CB7D83}" srcOrd="3" destOrd="0" presId="urn:microsoft.com/office/officeart/2005/8/layout/default"/>
    <dgm:cxn modelId="{C7CD62B2-9505-4740-82A7-67CC2DDE43B3}" type="presParOf" srcId="{E33ED855-BDFA-4619-B3F8-A1C8AAD34D6C}" destId="{99AAE4A2-0AA8-415C-B3EB-FBAC0A7C286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1C25CD-75FF-411C-8B3E-999548E0E5D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A9436BD-B634-403A-965A-0E0F7B6D9F40}">
      <dgm:prSet phldrT="[Text]" custT="1"/>
      <dgm:spPr/>
      <dgm:t>
        <a:bodyPr/>
        <a:lstStyle/>
        <a:p>
          <a:r>
            <a:rPr lang="en-US" sz="1600" dirty="0">
              <a:solidFill>
                <a:schemeClr val="bg1"/>
              </a:solidFill>
              <a:latin typeface="+mj-lt"/>
              <a:cs typeface="Poppins" panose="00000500000000000000" pitchFamily="2" charset="0"/>
            </a:rPr>
            <a:t>GROUP Study attributes top reasons for overuse to: </a:t>
          </a:r>
          <a:endParaRPr lang="en-US" sz="1600" dirty="0"/>
        </a:p>
      </dgm:t>
    </dgm:pt>
    <dgm:pt modelId="{09377B20-324F-4815-92FB-86FE6435F6E6}" type="parTrans" cxnId="{196A83C2-E4AB-4115-9700-74724DAD965B}">
      <dgm:prSet/>
      <dgm:spPr/>
      <dgm:t>
        <a:bodyPr/>
        <a:lstStyle/>
        <a:p>
          <a:endParaRPr lang="en-US"/>
        </a:p>
      </dgm:t>
    </dgm:pt>
    <dgm:pt modelId="{BE644B76-9D53-4ABD-888B-E1AF731B4555}" type="sibTrans" cxnId="{196A83C2-E4AB-4115-9700-74724DAD965B}">
      <dgm:prSet/>
      <dgm:spPr/>
      <dgm:t>
        <a:bodyPr/>
        <a:lstStyle/>
        <a:p>
          <a:endParaRPr lang="en-US"/>
        </a:p>
      </dgm:t>
    </dgm:pt>
    <dgm:pt modelId="{46F91833-EF60-43F3-91EA-A2DDE366A63C}">
      <dgm:prSet custT="1"/>
      <dgm:spPr/>
      <dgm:t>
        <a:bodyPr/>
        <a:lstStyle/>
        <a:p>
          <a:r>
            <a:rPr lang="en-US" sz="1400" dirty="0">
              <a:solidFill>
                <a:schemeClr val="tx1"/>
              </a:solidFill>
              <a:latin typeface="+mj-lt"/>
              <a:cs typeface="Poppins" panose="00000500000000000000" pitchFamily="2" charset="0"/>
            </a:rPr>
            <a:t>emergency transfusion</a:t>
          </a:r>
        </a:p>
      </dgm:t>
    </dgm:pt>
    <dgm:pt modelId="{537B4F45-13F1-449B-8419-1D93987B82A7}" type="parTrans" cxnId="{A490197E-DCA2-4E03-B81E-EF2670962239}">
      <dgm:prSet/>
      <dgm:spPr/>
      <dgm:t>
        <a:bodyPr/>
        <a:lstStyle/>
        <a:p>
          <a:endParaRPr lang="en-US"/>
        </a:p>
      </dgm:t>
    </dgm:pt>
    <dgm:pt modelId="{9F756B1E-D7EB-4BCA-A57C-478018498C6A}" type="sibTrans" cxnId="{A490197E-DCA2-4E03-B81E-EF2670962239}">
      <dgm:prSet/>
      <dgm:spPr/>
      <dgm:t>
        <a:bodyPr/>
        <a:lstStyle/>
        <a:p>
          <a:endParaRPr lang="en-US"/>
        </a:p>
      </dgm:t>
    </dgm:pt>
    <dgm:pt modelId="{9D270CA0-1FEB-4413-80AF-764680266D62}">
      <dgm:prSet custT="1"/>
      <dgm:spPr/>
      <dgm:t>
        <a:bodyPr/>
        <a:lstStyle/>
        <a:p>
          <a:r>
            <a:rPr lang="en-US" sz="1400" dirty="0">
              <a:solidFill>
                <a:schemeClr val="tx1"/>
              </a:solidFill>
              <a:latin typeface="+mj-lt"/>
              <a:cs typeface="Poppins" panose="00000500000000000000" pitchFamily="2" charset="0"/>
            </a:rPr>
            <a:t>unit near expiration</a:t>
          </a:r>
        </a:p>
      </dgm:t>
    </dgm:pt>
    <dgm:pt modelId="{79FC5529-C11B-4572-AA10-59A2C05A39A6}" type="parTrans" cxnId="{FD4CA0CA-2C59-425D-BE35-6947B868A8D4}">
      <dgm:prSet/>
      <dgm:spPr/>
      <dgm:t>
        <a:bodyPr/>
        <a:lstStyle/>
        <a:p>
          <a:endParaRPr lang="en-US"/>
        </a:p>
      </dgm:t>
    </dgm:pt>
    <dgm:pt modelId="{6352CB28-D35F-4981-9970-3AA2023DEBC1}" type="sibTrans" cxnId="{FD4CA0CA-2C59-425D-BE35-6947B868A8D4}">
      <dgm:prSet/>
      <dgm:spPr/>
      <dgm:t>
        <a:bodyPr/>
        <a:lstStyle/>
        <a:p>
          <a:endParaRPr lang="en-US"/>
        </a:p>
      </dgm:t>
    </dgm:pt>
    <dgm:pt modelId="{764091E0-0457-4737-B531-3A65FF919F9A}">
      <dgm:prSet custT="1"/>
      <dgm:spPr/>
      <dgm:t>
        <a:bodyPr/>
        <a:lstStyle/>
        <a:p>
          <a:r>
            <a:rPr lang="en-US" sz="1400" dirty="0">
              <a:solidFill>
                <a:schemeClr val="tx1"/>
              </a:solidFill>
              <a:latin typeface="+mj-lt"/>
              <a:cs typeface="Poppins" panose="00000500000000000000" pitchFamily="2" charset="0"/>
            </a:rPr>
            <a:t>meet antigen negative requirement</a:t>
          </a:r>
        </a:p>
      </dgm:t>
    </dgm:pt>
    <dgm:pt modelId="{CFC4F9BC-2A74-4291-91E4-EA1099E1EAAB}" type="parTrans" cxnId="{D9C394A4-A1C6-41FC-BA86-5EAD1F4D7328}">
      <dgm:prSet/>
      <dgm:spPr/>
      <dgm:t>
        <a:bodyPr/>
        <a:lstStyle/>
        <a:p>
          <a:endParaRPr lang="en-US"/>
        </a:p>
      </dgm:t>
    </dgm:pt>
    <dgm:pt modelId="{7AA53BC8-25E6-45A0-A574-EDA5DB3F8FFA}" type="sibTrans" cxnId="{D9C394A4-A1C6-41FC-BA86-5EAD1F4D7328}">
      <dgm:prSet/>
      <dgm:spPr/>
      <dgm:t>
        <a:bodyPr/>
        <a:lstStyle/>
        <a:p>
          <a:endParaRPr lang="en-US"/>
        </a:p>
      </dgm:t>
    </dgm:pt>
    <dgm:pt modelId="{1E904AED-3759-4DEB-B0A0-61DDF257E364}" type="pres">
      <dgm:prSet presAssocID="{CC1C25CD-75FF-411C-8B3E-999548E0E5DE}" presName="Name0" presStyleCnt="0">
        <dgm:presLayoutVars>
          <dgm:dir/>
          <dgm:animLvl val="lvl"/>
          <dgm:resizeHandles val="exact"/>
        </dgm:presLayoutVars>
      </dgm:prSet>
      <dgm:spPr/>
    </dgm:pt>
    <dgm:pt modelId="{88CC28C7-1DAA-4AB5-B260-12CBECE3F576}" type="pres">
      <dgm:prSet presAssocID="{1A9436BD-B634-403A-965A-0E0F7B6D9F40}" presName="linNode" presStyleCnt="0"/>
      <dgm:spPr/>
    </dgm:pt>
    <dgm:pt modelId="{6CE2C041-2A71-48E7-8685-44B01059DEFE}" type="pres">
      <dgm:prSet presAssocID="{1A9436BD-B634-403A-965A-0E0F7B6D9F40}" presName="parentText" presStyleLbl="node1" presStyleIdx="0" presStyleCnt="1" custScaleX="153195">
        <dgm:presLayoutVars>
          <dgm:chMax val="1"/>
          <dgm:bulletEnabled val="1"/>
        </dgm:presLayoutVars>
      </dgm:prSet>
      <dgm:spPr/>
    </dgm:pt>
    <dgm:pt modelId="{2A3B2B65-1209-4DAB-8B4D-F474C3473A61}" type="pres">
      <dgm:prSet presAssocID="{1A9436BD-B634-403A-965A-0E0F7B6D9F40}" presName="descendantText" presStyleLbl="alignAccFollowNode1" presStyleIdx="0" presStyleCnt="1">
        <dgm:presLayoutVars>
          <dgm:bulletEnabled val="1"/>
        </dgm:presLayoutVars>
      </dgm:prSet>
      <dgm:spPr/>
    </dgm:pt>
  </dgm:ptLst>
  <dgm:cxnLst>
    <dgm:cxn modelId="{8FCB8428-4E7B-40E6-8106-96D57AB5CDBB}" type="presOf" srcId="{764091E0-0457-4737-B531-3A65FF919F9A}" destId="{2A3B2B65-1209-4DAB-8B4D-F474C3473A61}" srcOrd="0" destOrd="2" presId="urn:microsoft.com/office/officeart/2005/8/layout/vList5"/>
    <dgm:cxn modelId="{97FE1D2C-E235-41B3-A1CC-0CD100203E0D}" type="presOf" srcId="{46F91833-EF60-43F3-91EA-A2DDE366A63C}" destId="{2A3B2B65-1209-4DAB-8B4D-F474C3473A61}" srcOrd="0" destOrd="0" presId="urn:microsoft.com/office/officeart/2005/8/layout/vList5"/>
    <dgm:cxn modelId="{A490197E-DCA2-4E03-B81E-EF2670962239}" srcId="{1A9436BD-B634-403A-965A-0E0F7B6D9F40}" destId="{46F91833-EF60-43F3-91EA-A2DDE366A63C}" srcOrd="0" destOrd="0" parTransId="{537B4F45-13F1-449B-8419-1D93987B82A7}" sibTransId="{9F756B1E-D7EB-4BCA-A57C-478018498C6A}"/>
    <dgm:cxn modelId="{D9C394A4-A1C6-41FC-BA86-5EAD1F4D7328}" srcId="{1A9436BD-B634-403A-965A-0E0F7B6D9F40}" destId="{764091E0-0457-4737-B531-3A65FF919F9A}" srcOrd="2" destOrd="0" parTransId="{CFC4F9BC-2A74-4291-91E4-EA1099E1EAAB}" sibTransId="{7AA53BC8-25E6-45A0-A574-EDA5DB3F8FFA}"/>
    <dgm:cxn modelId="{F94681C1-513D-4923-AA79-849A177A0650}" type="presOf" srcId="{9D270CA0-1FEB-4413-80AF-764680266D62}" destId="{2A3B2B65-1209-4DAB-8B4D-F474C3473A61}" srcOrd="0" destOrd="1" presId="urn:microsoft.com/office/officeart/2005/8/layout/vList5"/>
    <dgm:cxn modelId="{196A83C2-E4AB-4115-9700-74724DAD965B}" srcId="{CC1C25CD-75FF-411C-8B3E-999548E0E5DE}" destId="{1A9436BD-B634-403A-965A-0E0F7B6D9F40}" srcOrd="0" destOrd="0" parTransId="{09377B20-324F-4815-92FB-86FE6435F6E6}" sibTransId="{BE644B76-9D53-4ABD-888B-E1AF731B4555}"/>
    <dgm:cxn modelId="{39455BC9-839E-4235-BE31-9FCBF553F20A}" type="presOf" srcId="{1A9436BD-B634-403A-965A-0E0F7B6D9F40}" destId="{6CE2C041-2A71-48E7-8685-44B01059DEFE}" srcOrd="0" destOrd="0" presId="urn:microsoft.com/office/officeart/2005/8/layout/vList5"/>
    <dgm:cxn modelId="{FD4CA0CA-2C59-425D-BE35-6947B868A8D4}" srcId="{1A9436BD-B634-403A-965A-0E0F7B6D9F40}" destId="{9D270CA0-1FEB-4413-80AF-764680266D62}" srcOrd="1" destOrd="0" parTransId="{79FC5529-C11B-4572-AA10-59A2C05A39A6}" sibTransId="{6352CB28-D35F-4981-9970-3AA2023DEBC1}"/>
    <dgm:cxn modelId="{505564DD-AA46-4402-90AD-83D2EA668D89}" type="presOf" srcId="{CC1C25CD-75FF-411C-8B3E-999548E0E5DE}" destId="{1E904AED-3759-4DEB-B0A0-61DDF257E364}" srcOrd="0" destOrd="0" presId="urn:microsoft.com/office/officeart/2005/8/layout/vList5"/>
    <dgm:cxn modelId="{FDED2714-83FE-4471-B2B7-9E9ECAC06B67}" type="presParOf" srcId="{1E904AED-3759-4DEB-B0A0-61DDF257E364}" destId="{88CC28C7-1DAA-4AB5-B260-12CBECE3F576}" srcOrd="0" destOrd="0" presId="urn:microsoft.com/office/officeart/2005/8/layout/vList5"/>
    <dgm:cxn modelId="{D1C2C734-5168-4C97-8603-3FF832BCB697}" type="presParOf" srcId="{88CC28C7-1DAA-4AB5-B260-12CBECE3F576}" destId="{6CE2C041-2A71-48E7-8685-44B01059DEFE}" srcOrd="0" destOrd="0" presId="urn:microsoft.com/office/officeart/2005/8/layout/vList5"/>
    <dgm:cxn modelId="{7F78D2E1-D951-4B6A-BCB9-5D4068E09A3E}" type="presParOf" srcId="{88CC28C7-1DAA-4AB5-B260-12CBECE3F576}" destId="{2A3B2B65-1209-4DAB-8B4D-F474C3473A61}"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A6F30-6648-4A21-B520-56661CE01F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6896B1-F214-4B72-8890-C92E694A3426}">
      <dgm:prSet phldrT="[Text]" custT="1"/>
      <dgm:spPr/>
      <dgm:t>
        <a:bodyPr/>
        <a:lstStyle/>
        <a:p>
          <a:r>
            <a:rPr lang="en-US" sz="1800" dirty="0"/>
            <a:t>How many units were transfused to non-O negative recipients? </a:t>
          </a:r>
        </a:p>
      </dgm:t>
    </dgm:pt>
    <dgm:pt modelId="{A88EB7DA-8C3A-42B5-AD92-0172876BC8F1}" type="parTrans" cxnId="{D56BC78C-709A-40F0-B14A-E6F12D23C921}">
      <dgm:prSet/>
      <dgm:spPr/>
      <dgm:t>
        <a:bodyPr/>
        <a:lstStyle/>
        <a:p>
          <a:endParaRPr lang="en-US"/>
        </a:p>
      </dgm:t>
    </dgm:pt>
    <dgm:pt modelId="{75C1E99B-21AB-4175-A0D6-06132958DFE1}" type="sibTrans" cxnId="{D56BC78C-709A-40F0-B14A-E6F12D23C921}">
      <dgm:prSet/>
      <dgm:spPr/>
      <dgm:t>
        <a:bodyPr/>
        <a:lstStyle/>
        <a:p>
          <a:endParaRPr lang="en-US"/>
        </a:p>
      </dgm:t>
    </dgm:pt>
    <dgm:pt modelId="{40E00E01-19F4-4BEA-A7F6-A209340E4B3B}">
      <dgm:prSet custT="1"/>
      <dgm:spPr/>
      <dgm:t>
        <a:bodyPr/>
        <a:lstStyle/>
        <a:p>
          <a:r>
            <a:rPr lang="en-US" sz="1800" dirty="0"/>
            <a:t>Were there any situations where another type could have been used?</a:t>
          </a:r>
        </a:p>
      </dgm:t>
    </dgm:pt>
    <dgm:pt modelId="{F241C2BA-7B5C-4C34-9EE0-9D5D162BEDF2}" type="parTrans" cxnId="{B7C6DBFE-9111-4D56-B755-F96E108419A9}">
      <dgm:prSet/>
      <dgm:spPr/>
      <dgm:t>
        <a:bodyPr/>
        <a:lstStyle/>
        <a:p>
          <a:endParaRPr lang="en-US"/>
        </a:p>
      </dgm:t>
    </dgm:pt>
    <dgm:pt modelId="{87AEB3CC-B95C-4A08-8F10-BCF193BBB2CA}" type="sibTrans" cxnId="{B7C6DBFE-9111-4D56-B755-F96E108419A9}">
      <dgm:prSet/>
      <dgm:spPr/>
      <dgm:t>
        <a:bodyPr/>
        <a:lstStyle/>
        <a:p>
          <a:endParaRPr lang="en-US"/>
        </a:p>
      </dgm:t>
    </dgm:pt>
    <dgm:pt modelId="{110BC178-109F-4FD2-8216-E7FA7150D0BA}" type="pres">
      <dgm:prSet presAssocID="{922A6F30-6648-4A21-B520-56661CE01FCA}" presName="diagram" presStyleCnt="0">
        <dgm:presLayoutVars>
          <dgm:dir/>
          <dgm:resizeHandles val="exact"/>
        </dgm:presLayoutVars>
      </dgm:prSet>
      <dgm:spPr/>
    </dgm:pt>
    <dgm:pt modelId="{A7592A7D-1C64-4700-87FA-F971FD64AA48}" type="pres">
      <dgm:prSet presAssocID="{856896B1-F214-4B72-8890-C92E694A3426}" presName="node" presStyleLbl="node1" presStyleIdx="0" presStyleCnt="2">
        <dgm:presLayoutVars>
          <dgm:bulletEnabled val="1"/>
        </dgm:presLayoutVars>
      </dgm:prSet>
      <dgm:spPr/>
    </dgm:pt>
    <dgm:pt modelId="{92BBB982-7E17-4A72-8E2C-7D60AC38B92E}" type="pres">
      <dgm:prSet presAssocID="{75C1E99B-21AB-4175-A0D6-06132958DFE1}" presName="sibTrans" presStyleCnt="0"/>
      <dgm:spPr/>
    </dgm:pt>
    <dgm:pt modelId="{83B3AAFA-086F-4E05-8454-132A558A98CA}" type="pres">
      <dgm:prSet presAssocID="{40E00E01-19F4-4BEA-A7F6-A209340E4B3B}" presName="node" presStyleLbl="node1" presStyleIdx="1" presStyleCnt="2">
        <dgm:presLayoutVars>
          <dgm:bulletEnabled val="1"/>
        </dgm:presLayoutVars>
      </dgm:prSet>
      <dgm:spPr/>
    </dgm:pt>
  </dgm:ptLst>
  <dgm:cxnLst>
    <dgm:cxn modelId="{79028E1E-1E19-4D1E-A264-3501634FBB9A}" type="presOf" srcId="{922A6F30-6648-4A21-B520-56661CE01FCA}" destId="{110BC178-109F-4FD2-8216-E7FA7150D0BA}" srcOrd="0" destOrd="0" presId="urn:microsoft.com/office/officeart/2005/8/layout/default"/>
    <dgm:cxn modelId="{FA1E2B2F-697F-4076-AFD2-AFFE40435FC3}" type="presOf" srcId="{856896B1-F214-4B72-8890-C92E694A3426}" destId="{A7592A7D-1C64-4700-87FA-F971FD64AA48}" srcOrd="0" destOrd="0" presId="urn:microsoft.com/office/officeart/2005/8/layout/default"/>
    <dgm:cxn modelId="{D56BC78C-709A-40F0-B14A-E6F12D23C921}" srcId="{922A6F30-6648-4A21-B520-56661CE01FCA}" destId="{856896B1-F214-4B72-8890-C92E694A3426}" srcOrd="0" destOrd="0" parTransId="{A88EB7DA-8C3A-42B5-AD92-0172876BC8F1}" sibTransId="{75C1E99B-21AB-4175-A0D6-06132958DFE1}"/>
    <dgm:cxn modelId="{CFE981D6-2917-45CF-A8BB-0CC314418A91}" type="presOf" srcId="{40E00E01-19F4-4BEA-A7F6-A209340E4B3B}" destId="{83B3AAFA-086F-4E05-8454-132A558A98CA}" srcOrd="0" destOrd="0" presId="urn:microsoft.com/office/officeart/2005/8/layout/default"/>
    <dgm:cxn modelId="{B7C6DBFE-9111-4D56-B755-F96E108419A9}" srcId="{922A6F30-6648-4A21-B520-56661CE01FCA}" destId="{40E00E01-19F4-4BEA-A7F6-A209340E4B3B}" srcOrd="1" destOrd="0" parTransId="{F241C2BA-7B5C-4C34-9EE0-9D5D162BEDF2}" sibTransId="{87AEB3CC-B95C-4A08-8F10-BCF193BBB2CA}"/>
    <dgm:cxn modelId="{8786B29F-F17D-4F6C-99C5-0648FDCB2444}" type="presParOf" srcId="{110BC178-109F-4FD2-8216-E7FA7150D0BA}" destId="{A7592A7D-1C64-4700-87FA-F971FD64AA48}" srcOrd="0" destOrd="0" presId="urn:microsoft.com/office/officeart/2005/8/layout/default"/>
    <dgm:cxn modelId="{362EA1C8-26C3-490D-B752-604F22CAACAB}" type="presParOf" srcId="{110BC178-109F-4FD2-8216-E7FA7150D0BA}" destId="{92BBB982-7E17-4A72-8E2C-7D60AC38B92E}" srcOrd="1" destOrd="0" presId="urn:microsoft.com/office/officeart/2005/8/layout/default"/>
    <dgm:cxn modelId="{3CAFD0EB-3894-4470-84BF-CFD7CE9DEE00}" type="presParOf" srcId="{110BC178-109F-4FD2-8216-E7FA7150D0BA}" destId="{83B3AAFA-086F-4E05-8454-132A558A98C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472A68-7012-44E1-AD82-8E8022E45D6E}" type="doc">
      <dgm:prSet loTypeId="urn:microsoft.com/office/officeart/2005/8/layout/cycle2" loCatId="cycle" qsTypeId="urn:microsoft.com/office/officeart/2005/8/quickstyle/simple2" qsCatId="simple" csTypeId="urn:microsoft.com/office/officeart/2005/8/colors/accent1_2" csCatId="accent1" phldr="1"/>
      <dgm:spPr/>
      <dgm:t>
        <a:bodyPr/>
        <a:lstStyle/>
        <a:p>
          <a:endParaRPr lang="en-US"/>
        </a:p>
      </dgm:t>
    </dgm:pt>
    <dgm:pt modelId="{560B55D9-17D4-4CE0-B295-323760243DBF}">
      <dgm:prSet phldrT="[Text]"/>
      <dgm:spPr/>
      <dgm:t>
        <a:bodyPr/>
        <a:lstStyle/>
        <a:p>
          <a:r>
            <a:rPr lang="en-US" dirty="0">
              <a:latin typeface="+mj-lt"/>
              <a:cs typeface="Poppins" panose="00000500000000000000" pitchFamily="2" charset="0"/>
            </a:rPr>
            <a:t>Give extra O negative to non-O negative patients</a:t>
          </a:r>
        </a:p>
      </dgm:t>
    </dgm:pt>
    <dgm:pt modelId="{0A7F2EC8-36E8-4B6E-843F-AC94FDAD8695}" type="parTrans" cxnId="{1D249B24-94CC-4000-88A6-CEC25D3552E3}">
      <dgm:prSet/>
      <dgm:spPr/>
      <dgm:t>
        <a:bodyPr/>
        <a:lstStyle/>
        <a:p>
          <a:endParaRPr lang="en-US">
            <a:latin typeface="Poppins" panose="00000500000000000000" pitchFamily="2" charset="0"/>
            <a:cs typeface="Poppins" panose="00000500000000000000" pitchFamily="2" charset="0"/>
          </a:endParaRPr>
        </a:p>
      </dgm:t>
    </dgm:pt>
    <dgm:pt modelId="{73CA4B95-5CE7-422D-B384-EC123082C7B7}" type="sibTrans" cxnId="{1D249B24-94CC-4000-88A6-CEC25D3552E3}">
      <dgm:prSet/>
      <dgm:spPr/>
      <dgm:t>
        <a:bodyPr/>
        <a:lstStyle/>
        <a:p>
          <a:endParaRPr lang="en-US">
            <a:latin typeface="Poppins" panose="00000500000000000000" pitchFamily="2" charset="0"/>
            <a:cs typeface="Poppins" panose="00000500000000000000" pitchFamily="2" charset="0"/>
          </a:endParaRPr>
        </a:p>
      </dgm:t>
    </dgm:pt>
    <dgm:pt modelId="{17C5F8FD-5B6B-405D-967E-F1DF5EEE9FEE}">
      <dgm:prSet phldrT="[Text]"/>
      <dgm:spPr/>
      <dgm:t>
        <a:bodyPr/>
        <a:lstStyle/>
        <a:p>
          <a:r>
            <a:rPr lang="en-US" dirty="0">
              <a:latin typeface="+mj-lt"/>
              <a:cs typeface="Poppins" panose="00000500000000000000" pitchFamily="2" charset="0"/>
            </a:rPr>
            <a:t>Low wastage</a:t>
          </a:r>
        </a:p>
      </dgm:t>
    </dgm:pt>
    <dgm:pt modelId="{0CD45D73-474A-4014-8B5B-409D68C5FA4F}" type="parTrans" cxnId="{CF5D2AA2-1BFA-45A7-812D-817008712B3D}">
      <dgm:prSet/>
      <dgm:spPr/>
      <dgm:t>
        <a:bodyPr/>
        <a:lstStyle/>
        <a:p>
          <a:endParaRPr lang="en-US">
            <a:latin typeface="Poppins" panose="00000500000000000000" pitchFamily="2" charset="0"/>
            <a:cs typeface="Poppins" panose="00000500000000000000" pitchFamily="2" charset="0"/>
          </a:endParaRPr>
        </a:p>
      </dgm:t>
    </dgm:pt>
    <dgm:pt modelId="{E78F3F43-1507-4698-BCDB-A770F9CA0C32}" type="sibTrans" cxnId="{CF5D2AA2-1BFA-45A7-812D-817008712B3D}">
      <dgm:prSet/>
      <dgm:spPr/>
      <dgm:t>
        <a:bodyPr/>
        <a:lstStyle/>
        <a:p>
          <a:endParaRPr lang="en-US">
            <a:latin typeface="Poppins" panose="00000500000000000000" pitchFamily="2" charset="0"/>
            <a:cs typeface="Poppins" panose="00000500000000000000" pitchFamily="2" charset="0"/>
          </a:endParaRPr>
        </a:p>
      </dgm:t>
    </dgm:pt>
    <dgm:pt modelId="{86A0BA5E-7574-4F54-81FD-57850DBFA267}">
      <dgm:prSet phldrT="[Text]"/>
      <dgm:spPr/>
      <dgm:t>
        <a:bodyPr/>
        <a:lstStyle/>
        <a:p>
          <a:r>
            <a:rPr lang="en-US" dirty="0">
              <a:latin typeface="+mj-lt"/>
              <a:cs typeface="Poppins" panose="00000500000000000000" pitchFamily="2" charset="0"/>
            </a:rPr>
            <a:t>Keep current par level</a:t>
          </a:r>
        </a:p>
      </dgm:t>
    </dgm:pt>
    <dgm:pt modelId="{632FF7E6-213A-4DAA-A2E7-4EBF395473D8}" type="parTrans" cxnId="{8647A003-BC8F-4122-AA31-4091F17414D7}">
      <dgm:prSet/>
      <dgm:spPr/>
      <dgm:t>
        <a:bodyPr/>
        <a:lstStyle/>
        <a:p>
          <a:endParaRPr lang="en-US">
            <a:latin typeface="Poppins" panose="00000500000000000000" pitchFamily="2" charset="0"/>
            <a:cs typeface="Poppins" panose="00000500000000000000" pitchFamily="2" charset="0"/>
          </a:endParaRPr>
        </a:p>
      </dgm:t>
    </dgm:pt>
    <dgm:pt modelId="{70C26C32-98A7-40EC-BDA9-AC246ED60051}" type="sibTrans" cxnId="{8647A003-BC8F-4122-AA31-4091F17414D7}">
      <dgm:prSet/>
      <dgm:spPr/>
      <dgm:t>
        <a:bodyPr/>
        <a:lstStyle/>
        <a:p>
          <a:endParaRPr lang="en-US">
            <a:latin typeface="Poppins" panose="00000500000000000000" pitchFamily="2" charset="0"/>
            <a:cs typeface="Poppins" panose="00000500000000000000" pitchFamily="2" charset="0"/>
          </a:endParaRPr>
        </a:p>
      </dgm:t>
    </dgm:pt>
    <dgm:pt modelId="{4597AD4A-1A48-4B48-B087-127F88159405}" type="pres">
      <dgm:prSet presAssocID="{51472A68-7012-44E1-AD82-8E8022E45D6E}" presName="cycle" presStyleCnt="0">
        <dgm:presLayoutVars>
          <dgm:dir/>
          <dgm:resizeHandles val="exact"/>
        </dgm:presLayoutVars>
      </dgm:prSet>
      <dgm:spPr/>
    </dgm:pt>
    <dgm:pt modelId="{5968B28A-97B1-404D-8FCC-38C8B54B4D5F}" type="pres">
      <dgm:prSet presAssocID="{560B55D9-17D4-4CE0-B295-323760243DBF}" presName="node" presStyleLbl="node1" presStyleIdx="0" presStyleCnt="3">
        <dgm:presLayoutVars>
          <dgm:bulletEnabled val="1"/>
        </dgm:presLayoutVars>
      </dgm:prSet>
      <dgm:spPr/>
    </dgm:pt>
    <dgm:pt modelId="{83FD7FD3-075F-4FE0-82A4-1DE31F115389}" type="pres">
      <dgm:prSet presAssocID="{73CA4B95-5CE7-422D-B384-EC123082C7B7}" presName="sibTrans" presStyleLbl="sibTrans2D1" presStyleIdx="0" presStyleCnt="3"/>
      <dgm:spPr/>
    </dgm:pt>
    <dgm:pt modelId="{A95AD5EB-DC26-4F87-AD03-F0FC36854B62}" type="pres">
      <dgm:prSet presAssocID="{73CA4B95-5CE7-422D-B384-EC123082C7B7}" presName="connectorText" presStyleLbl="sibTrans2D1" presStyleIdx="0" presStyleCnt="3"/>
      <dgm:spPr/>
    </dgm:pt>
    <dgm:pt modelId="{E9B6A705-F999-4B12-BCAA-D404B0BFF248}" type="pres">
      <dgm:prSet presAssocID="{17C5F8FD-5B6B-405D-967E-F1DF5EEE9FEE}" presName="node" presStyleLbl="node1" presStyleIdx="1" presStyleCnt="3">
        <dgm:presLayoutVars>
          <dgm:bulletEnabled val="1"/>
        </dgm:presLayoutVars>
      </dgm:prSet>
      <dgm:spPr/>
    </dgm:pt>
    <dgm:pt modelId="{197DF1B4-6831-4ED8-B3D3-CD681C083CCF}" type="pres">
      <dgm:prSet presAssocID="{E78F3F43-1507-4698-BCDB-A770F9CA0C32}" presName="sibTrans" presStyleLbl="sibTrans2D1" presStyleIdx="1" presStyleCnt="3"/>
      <dgm:spPr/>
    </dgm:pt>
    <dgm:pt modelId="{52B34A20-121D-433C-BEA4-3440A2B6B84B}" type="pres">
      <dgm:prSet presAssocID="{E78F3F43-1507-4698-BCDB-A770F9CA0C32}" presName="connectorText" presStyleLbl="sibTrans2D1" presStyleIdx="1" presStyleCnt="3"/>
      <dgm:spPr/>
    </dgm:pt>
    <dgm:pt modelId="{1EEE15CC-E2A5-48CA-8CB0-22A239793171}" type="pres">
      <dgm:prSet presAssocID="{86A0BA5E-7574-4F54-81FD-57850DBFA267}" presName="node" presStyleLbl="node1" presStyleIdx="2" presStyleCnt="3">
        <dgm:presLayoutVars>
          <dgm:bulletEnabled val="1"/>
        </dgm:presLayoutVars>
      </dgm:prSet>
      <dgm:spPr/>
    </dgm:pt>
    <dgm:pt modelId="{6EE4FB0F-B135-4106-B2E9-8F67128361F2}" type="pres">
      <dgm:prSet presAssocID="{70C26C32-98A7-40EC-BDA9-AC246ED60051}" presName="sibTrans" presStyleLbl="sibTrans2D1" presStyleIdx="2" presStyleCnt="3"/>
      <dgm:spPr/>
    </dgm:pt>
    <dgm:pt modelId="{46E10DA9-93D4-456B-89E5-1579D7122925}" type="pres">
      <dgm:prSet presAssocID="{70C26C32-98A7-40EC-BDA9-AC246ED60051}" presName="connectorText" presStyleLbl="sibTrans2D1" presStyleIdx="2" presStyleCnt="3"/>
      <dgm:spPr/>
    </dgm:pt>
  </dgm:ptLst>
  <dgm:cxnLst>
    <dgm:cxn modelId="{8647A003-BC8F-4122-AA31-4091F17414D7}" srcId="{51472A68-7012-44E1-AD82-8E8022E45D6E}" destId="{86A0BA5E-7574-4F54-81FD-57850DBFA267}" srcOrd="2" destOrd="0" parTransId="{632FF7E6-213A-4DAA-A2E7-4EBF395473D8}" sibTransId="{70C26C32-98A7-40EC-BDA9-AC246ED60051}"/>
    <dgm:cxn modelId="{D435170E-36BA-4748-AE20-98427D40D206}" type="presOf" srcId="{560B55D9-17D4-4CE0-B295-323760243DBF}" destId="{5968B28A-97B1-404D-8FCC-38C8B54B4D5F}" srcOrd="0" destOrd="0" presId="urn:microsoft.com/office/officeart/2005/8/layout/cycle2"/>
    <dgm:cxn modelId="{1D249B24-94CC-4000-88A6-CEC25D3552E3}" srcId="{51472A68-7012-44E1-AD82-8E8022E45D6E}" destId="{560B55D9-17D4-4CE0-B295-323760243DBF}" srcOrd="0" destOrd="0" parTransId="{0A7F2EC8-36E8-4B6E-843F-AC94FDAD8695}" sibTransId="{73CA4B95-5CE7-422D-B384-EC123082C7B7}"/>
    <dgm:cxn modelId="{5A3F513D-1A3D-4764-B4F0-EB72A597C2AE}" type="presOf" srcId="{73CA4B95-5CE7-422D-B384-EC123082C7B7}" destId="{A95AD5EB-DC26-4F87-AD03-F0FC36854B62}" srcOrd="1" destOrd="0" presId="urn:microsoft.com/office/officeart/2005/8/layout/cycle2"/>
    <dgm:cxn modelId="{0FE17D79-C305-40CD-A02F-A654F70FCAD4}" type="presOf" srcId="{E78F3F43-1507-4698-BCDB-A770F9CA0C32}" destId="{52B34A20-121D-433C-BEA4-3440A2B6B84B}" srcOrd="1" destOrd="0" presId="urn:microsoft.com/office/officeart/2005/8/layout/cycle2"/>
    <dgm:cxn modelId="{4697AB7F-E6C9-40FD-B9C0-A6B4651085E5}" type="presOf" srcId="{17C5F8FD-5B6B-405D-967E-F1DF5EEE9FEE}" destId="{E9B6A705-F999-4B12-BCAA-D404B0BFF248}" srcOrd="0" destOrd="0" presId="urn:microsoft.com/office/officeart/2005/8/layout/cycle2"/>
    <dgm:cxn modelId="{3A098B87-47E7-4CDD-A2C7-ED74687D70E5}" type="presOf" srcId="{86A0BA5E-7574-4F54-81FD-57850DBFA267}" destId="{1EEE15CC-E2A5-48CA-8CB0-22A239793171}" srcOrd="0" destOrd="0" presId="urn:microsoft.com/office/officeart/2005/8/layout/cycle2"/>
    <dgm:cxn modelId="{2EAEFB95-F87E-44D2-AC8D-FA8B4FB3C8AB}" type="presOf" srcId="{70C26C32-98A7-40EC-BDA9-AC246ED60051}" destId="{46E10DA9-93D4-456B-89E5-1579D7122925}" srcOrd="1" destOrd="0" presId="urn:microsoft.com/office/officeart/2005/8/layout/cycle2"/>
    <dgm:cxn modelId="{CF5D2AA2-1BFA-45A7-812D-817008712B3D}" srcId="{51472A68-7012-44E1-AD82-8E8022E45D6E}" destId="{17C5F8FD-5B6B-405D-967E-F1DF5EEE9FEE}" srcOrd="1" destOrd="0" parTransId="{0CD45D73-474A-4014-8B5B-409D68C5FA4F}" sibTransId="{E78F3F43-1507-4698-BCDB-A770F9CA0C32}"/>
    <dgm:cxn modelId="{EF0823AF-82A3-4D9A-BD61-FFBB43F684D7}" type="presOf" srcId="{E78F3F43-1507-4698-BCDB-A770F9CA0C32}" destId="{197DF1B4-6831-4ED8-B3D3-CD681C083CCF}" srcOrd="0" destOrd="0" presId="urn:microsoft.com/office/officeart/2005/8/layout/cycle2"/>
    <dgm:cxn modelId="{46F9B8CB-98AF-492E-98C9-2E41E777AC87}" type="presOf" srcId="{70C26C32-98A7-40EC-BDA9-AC246ED60051}" destId="{6EE4FB0F-B135-4106-B2E9-8F67128361F2}" srcOrd="0" destOrd="0" presId="urn:microsoft.com/office/officeart/2005/8/layout/cycle2"/>
    <dgm:cxn modelId="{2FCBEFF0-AAFD-48B4-AAB2-47962BA67055}" type="presOf" srcId="{51472A68-7012-44E1-AD82-8E8022E45D6E}" destId="{4597AD4A-1A48-4B48-B087-127F88159405}" srcOrd="0" destOrd="0" presId="urn:microsoft.com/office/officeart/2005/8/layout/cycle2"/>
    <dgm:cxn modelId="{5F0182FF-244F-4428-ADF9-66C36D1666D9}" type="presOf" srcId="{73CA4B95-5CE7-422D-B384-EC123082C7B7}" destId="{83FD7FD3-075F-4FE0-82A4-1DE31F115389}" srcOrd="0" destOrd="0" presId="urn:microsoft.com/office/officeart/2005/8/layout/cycle2"/>
    <dgm:cxn modelId="{4FB3C0D1-2B01-4820-BD82-8145E78F0363}" type="presParOf" srcId="{4597AD4A-1A48-4B48-B087-127F88159405}" destId="{5968B28A-97B1-404D-8FCC-38C8B54B4D5F}" srcOrd="0" destOrd="0" presId="urn:microsoft.com/office/officeart/2005/8/layout/cycle2"/>
    <dgm:cxn modelId="{3DF1F1E8-FD53-4DC9-89CA-6E914E284475}" type="presParOf" srcId="{4597AD4A-1A48-4B48-B087-127F88159405}" destId="{83FD7FD3-075F-4FE0-82A4-1DE31F115389}" srcOrd="1" destOrd="0" presId="urn:microsoft.com/office/officeart/2005/8/layout/cycle2"/>
    <dgm:cxn modelId="{D9F3AB26-95A4-4A61-8E2B-28B0CE40150C}" type="presParOf" srcId="{83FD7FD3-075F-4FE0-82A4-1DE31F115389}" destId="{A95AD5EB-DC26-4F87-AD03-F0FC36854B62}" srcOrd="0" destOrd="0" presId="urn:microsoft.com/office/officeart/2005/8/layout/cycle2"/>
    <dgm:cxn modelId="{26C2F614-7CCD-4F59-A62D-DDF5ECEADCCA}" type="presParOf" srcId="{4597AD4A-1A48-4B48-B087-127F88159405}" destId="{E9B6A705-F999-4B12-BCAA-D404B0BFF248}" srcOrd="2" destOrd="0" presId="urn:microsoft.com/office/officeart/2005/8/layout/cycle2"/>
    <dgm:cxn modelId="{1C927A45-C128-4167-A068-05DBA061E75B}" type="presParOf" srcId="{4597AD4A-1A48-4B48-B087-127F88159405}" destId="{197DF1B4-6831-4ED8-B3D3-CD681C083CCF}" srcOrd="3" destOrd="0" presId="urn:microsoft.com/office/officeart/2005/8/layout/cycle2"/>
    <dgm:cxn modelId="{76BE86C8-DF3E-421C-AC69-105B0FB51DA6}" type="presParOf" srcId="{197DF1B4-6831-4ED8-B3D3-CD681C083CCF}" destId="{52B34A20-121D-433C-BEA4-3440A2B6B84B}" srcOrd="0" destOrd="0" presId="urn:microsoft.com/office/officeart/2005/8/layout/cycle2"/>
    <dgm:cxn modelId="{9F7733D7-7ABF-4B0E-81A7-0CB4DD7BF710}" type="presParOf" srcId="{4597AD4A-1A48-4B48-B087-127F88159405}" destId="{1EEE15CC-E2A5-48CA-8CB0-22A239793171}" srcOrd="4" destOrd="0" presId="urn:microsoft.com/office/officeart/2005/8/layout/cycle2"/>
    <dgm:cxn modelId="{AEFCC26F-2C89-41F3-9C53-B79F08A23A27}" type="presParOf" srcId="{4597AD4A-1A48-4B48-B087-127F88159405}" destId="{6EE4FB0F-B135-4106-B2E9-8F67128361F2}" srcOrd="5" destOrd="0" presId="urn:microsoft.com/office/officeart/2005/8/layout/cycle2"/>
    <dgm:cxn modelId="{BA41E961-0EB0-423B-8809-6F0DDAA8D204}" type="presParOf" srcId="{6EE4FB0F-B135-4106-B2E9-8F67128361F2}" destId="{46E10DA9-93D4-456B-89E5-1579D712292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2DACF-D9B1-4FC7-9A97-028EC764F8AD}">
      <dsp:nvSpPr>
        <dsp:cNvPr id="0" name=""/>
        <dsp:cNvSpPr/>
      </dsp:nvSpPr>
      <dsp:spPr>
        <a:xfrm>
          <a:off x="464017" y="2688"/>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cs typeface="Poppins"/>
            </a:rPr>
            <a:t>Avg O negative </a:t>
          </a:r>
          <a:r>
            <a:rPr lang="en-US" sz="1400" b="1" kern="1200" dirty="0">
              <a:latin typeface="+mj-lt"/>
              <a:cs typeface="Poppins"/>
            </a:rPr>
            <a:t>patient population </a:t>
          </a:r>
          <a:r>
            <a:rPr lang="en-US" sz="1400" b="0" kern="1200" dirty="0">
              <a:latin typeface="+mj-lt"/>
              <a:cs typeface="Poppins"/>
            </a:rPr>
            <a:t>is</a:t>
          </a:r>
          <a:r>
            <a:rPr lang="en-US" sz="1400" b="1" kern="1200" dirty="0">
              <a:latin typeface="+mj-lt"/>
              <a:cs typeface="Poppins"/>
            </a:rPr>
            <a:t> 6.9% </a:t>
          </a:r>
        </a:p>
      </dsp:txBody>
      <dsp:txXfrm>
        <a:off x="464017" y="2688"/>
        <a:ext cx="2586904" cy="1217185"/>
      </dsp:txXfrm>
    </dsp:sp>
    <dsp:sp modelId="{F322E25C-74A7-4556-8E0D-2BD54C205E64}">
      <dsp:nvSpPr>
        <dsp:cNvPr id="0" name=""/>
        <dsp:cNvSpPr/>
      </dsp:nvSpPr>
      <dsp:spPr>
        <a:xfrm>
          <a:off x="464017" y="1422737"/>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cs typeface="Poppins"/>
            </a:rPr>
            <a:t>12-month O negative </a:t>
          </a:r>
          <a:r>
            <a:rPr lang="en-US" sz="1400" b="1" u="none" kern="1200" dirty="0">
              <a:latin typeface="+mj-lt"/>
              <a:cs typeface="Poppins"/>
            </a:rPr>
            <a:t>distributions </a:t>
          </a:r>
          <a:r>
            <a:rPr lang="en-US" sz="1400" b="0" u="none" kern="1200" dirty="0">
              <a:latin typeface="+mj-lt"/>
              <a:cs typeface="Poppins"/>
            </a:rPr>
            <a:t>are</a:t>
          </a:r>
          <a:r>
            <a:rPr lang="en-US" sz="1400" b="1" u="none" kern="1200" dirty="0">
              <a:latin typeface="+mj-lt"/>
              <a:cs typeface="Poppins"/>
            </a:rPr>
            <a:t> 13.2% </a:t>
          </a:r>
        </a:p>
      </dsp:txBody>
      <dsp:txXfrm>
        <a:off x="464017" y="1422737"/>
        <a:ext cx="2586904" cy="1217185"/>
      </dsp:txXfrm>
    </dsp:sp>
    <dsp:sp modelId="{99AAE4A2-0AA8-415C-B3EB-FBAC0A7C2868}">
      <dsp:nvSpPr>
        <dsp:cNvPr id="0" name=""/>
        <dsp:cNvSpPr/>
      </dsp:nvSpPr>
      <dsp:spPr>
        <a:xfrm>
          <a:off x="464017" y="2843456"/>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j-lt"/>
              <a:cs typeface="Poppins" panose="00000500000000000000" pitchFamily="2" charset="0"/>
            </a:rPr>
            <a:t>Resulting in near constant </a:t>
          </a:r>
          <a:r>
            <a:rPr lang="en-US" sz="1400" b="1" kern="1200" dirty="0">
              <a:latin typeface="+mj-lt"/>
              <a:cs typeface="Poppins" panose="00000500000000000000" pitchFamily="2" charset="0"/>
            </a:rPr>
            <a:t>O negative shortage</a:t>
          </a:r>
        </a:p>
      </dsp:txBody>
      <dsp:txXfrm>
        <a:off x="464017" y="2843456"/>
        <a:ext cx="2586904" cy="121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B2B65-1209-4DAB-8B4D-F474C3473A61}">
      <dsp:nvSpPr>
        <dsp:cNvPr id="0" name=""/>
        <dsp:cNvSpPr/>
      </dsp:nvSpPr>
      <dsp:spPr>
        <a:xfrm rot="5400000">
          <a:off x="1376138" y="291692"/>
          <a:ext cx="1802423" cy="167184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emergency transfusion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unit near expiration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meet antigen negative requirement</a:t>
          </a:r>
        </a:p>
      </dsp:txBody>
      <dsp:txXfrm rot="-5400000">
        <a:off x="1441426" y="308018"/>
        <a:ext cx="1590234" cy="1639197"/>
      </dsp:txXfrm>
    </dsp:sp>
    <dsp:sp modelId="{6CE2C041-2A71-48E7-8685-44B01059DEFE}">
      <dsp:nvSpPr>
        <dsp:cNvPr id="0" name=""/>
        <dsp:cNvSpPr/>
      </dsp:nvSpPr>
      <dsp:spPr>
        <a:xfrm>
          <a:off x="759" y="1101"/>
          <a:ext cx="1440667" cy="2253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cs typeface="Poppins" panose="00000500000000000000" pitchFamily="2" charset="0"/>
            </a:rPr>
            <a:t>GROUP Study attributes top reasons for overuse to: </a:t>
          </a:r>
          <a:endParaRPr lang="en-US" sz="1600" kern="1200" dirty="0"/>
        </a:p>
      </dsp:txBody>
      <dsp:txXfrm>
        <a:off x="71087" y="71429"/>
        <a:ext cx="1300011" cy="2112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92A7D-1C64-4700-87FA-F971FD64AA48}">
      <dsp:nvSpPr>
        <dsp:cNvPr id="0" name=""/>
        <dsp:cNvSpPr/>
      </dsp:nvSpPr>
      <dsp:spPr>
        <a:xfrm>
          <a:off x="598" y="813253"/>
          <a:ext cx="2334486" cy="14006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How many units were transfused to non-O negative recipients? </a:t>
          </a:r>
        </a:p>
      </dsp:txBody>
      <dsp:txXfrm>
        <a:off x="598" y="813253"/>
        <a:ext cx="2334486" cy="1400691"/>
      </dsp:txXfrm>
    </dsp:sp>
    <dsp:sp modelId="{83B3AAFA-086F-4E05-8454-132A558A98CA}">
      <dsp:nvSpPr>
        <dsp:cNvPr id="0" name=""/>
        <dsp:cNvSpPr/>
      </dsp:nvSpPr>
      <dsp:spPr>
        <a:xfrm>
          <a:off x="2568533" y="813253"/>
          <a:ext cx="2334486" cy="14006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Were there any situations where another type could have been used?</a:t>
          </a:r>
        </a:p>
      </dsp:txBody>
      <dsp:txXfrm>
        <a:off x="2568533" y="813253"/>
        <a:ext cx="2334486" cy="1400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8B28A-97B1-404D-8FCC-38C8B54B4D5F}">
      <dsp:nvSpPr>
        <dsp:cNvPr id="0" name=""/>
        <dsp:cNvSpPr/>
      </dsp:nvSpPr>
      <dsp:spPr>
        <a:xfrm>
          <a:off x="1166286" y="726"/>
          <a:ext cx="1229776" cy="122977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cs typeface="Poppins" panose="00000500000000000000" pitchFamily="2" charset="0"/>
            </a:rPr>
            <a:t>Give extra O negative to non-O negative patients</a:t>
          </a:r>
        </a:p>
      </dsp:txBody>
      <dsp:txXfrm>
        <a:off x="1346383" y="180823"/>
        <a:ext cx="869582" cy="869582"/>
      </dsp:txXfrm>
    </dsp:sp>
    <dsp:sp modelId="{83FD7FD3-075F-4FE0-82A4-1DE31F115389}">
      <dsp:nvSpPr>
        <dsp:cNvPr id="0" name=""/>
        <dsp:cNvSpPr/>
      </dsp:nvSpPr>
      <dsp:spPr>
        <a:xfrm rot="3600000">
          <a:off x="2074697" y="1200487"/>
          <a:ext cx="327937" cy="41504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Poppins" panose="00000500000000000000" pitchFamily="2" charset="0"/>
            <a:cs typeface="Poppins" panose="00000500000000000000" pitchFamily="2" charset="0"/>
          </a:endParaRPr>
        </a:p>
      </dsp:txBody>
      <dsp:txXfrm>
        <a:off x="2099292" y="1240897"/>
        <a:ext cx="229556" cy="249029"/>
      </dsp:txXfrm>
    </dsp:sp>
    <dsp:sp modelId="{E9B6A705-F999-4B12-BCAA-D404B0BFF248}">
      <dsp:nvSpPr>
        <dsp:cNvPr id="0" name=""/>
        <dsp:cNvSpPr/>
      </dsp:nvSpPr>
      <dsp:spPr>
        <a:xfrm>
          <a:off x="2090550" y="1601597"/>
          <a:ext cx="1229776" cy="122977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cs typeface="Poppins" panose="00000500000000000000" pitchFamily="2" charset="0"/>
            </a:rPr>
            <a:t>Low wastage</a:t>
          </a:r>
        </a:p>
      </dsp:txBody>
      <dsp:txXfrm>
        <a:off x="2270647" y="1781694"/>
        <a:ext cx="869582" cy="869582"/>
      </dsp:txXfrm>
    </dsp:sp>
    <dsp:sp modelId="{197DF1B4-6831-4ED8-B3D3-CD681C083CCF}">
      <dsp:nvSpPr>
        <dsp:cNvPr id="0" name=""/>
        <dsp:cNvSpPr/>
      </dsp:nvSpPr>
      <dsp:spPr>
        <a:xfrm rot="10800000">
          <a:off x="1626487" y="2008960"/>
          <a:ext cx="327937" cy="41504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Poppins" panose="00000500000000000000" pitchFamily="2" charset="0"/>
            <a:cs typeface="Poppins" panose="00000500000000000000" pitchFamily="2" charset="0"/>
          </a:endParaRPr>
        </a:p>
      </dsp:txBody>
      <dsp:txXfrm rot="10800000">
        <a:off x="1724868" y="2091970"/>
        <a:ext cx="229556" cy="249029"/>
      </dsp:txXfrm>
    </dsp:sp>
    <dsp:sp modelId="{1EEE15CC-E2A5-48CA-8CB0-22A239793171}">
      <dsp:nvSpPr>
        <dsp:cNvPr id="0" name=""/>
        <dsp:cNvSpPr/>
      </dsp:nvSpPr>
      <dsp:spPr>
        <a:xfrm>
          <a:off x="242023" y="1601597"/>
          <a:ext cx="1229776" cy="122977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cs typeface="Poppins" panose="00000500000000000000" pitchFamily="2" charset="0"/>
            </a:rPr>
            <a:t>Keep current par level</a:t>
          </a:r>
        </a:p>
      </dsp:txBody>
      <dsp:txXfrm>
        <a:off x="422120" y="1781694"/>
        <a:ext cx="869582" cy="869582"/>
      </dsp:txXfrm>
    </dsp:sp>
    <dsp:sp modelId="{6EE4FB0F-B135-4106-B2E9-8F67128361F2}">
      <dsp:nvSpPr>
        <dsp:cNvPr id="0" name=""/>
        <dsp:cNvSpPr/>
      </dsp:nvSpPr>
      <dsp:spPr>
        <a:xfrm rot="18000000">
          <a:off x="1150434" y="1216563"/>
          <a:ext cx="327937" cy="41504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Poppins" panose="00000500000000000000" pitchFamily="2" charset="0"/>
            <a:cs typeface="Poppins" panose="00000500000000000000" pitchFamily="2" charset="0"/>
          </a:endParaRPr>
        </a:p>
      </dsp:txBody>
      <dsp:txXfrm>
        <a:off x="1175029" y="1342173"/>
        <a:ext cx="229556" cy="2490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0.32246</cdr:x>
      <cdr:y>0.40508</cdr:y>
    </cdr:from>
    <cdr:to>
      <cdr:x>0.40059</cdr:x>
      <cdr:y>0.6273</cdr:y>
    </cdr:to>
    <cdr:sp macro="" textlink="">
      <cdr:nvSpPr>
        <cdr:cNvPr id="2" name="TextBox 1">
          <a:extLst xmlns:a="http://schemas.openxmlformats.org/drawingml/2006/main">
            <a:ext uri="{FF2B5EF4-FFF2-40B4-BE49-F238E27FC236}">
              <a16:creationId xmlns:a16="http://schemas.microsoft.com/office/drawing/2014/main" id="{38CA1B2D-AC8F-C168-055C-8BBBCA9510DD}"/>
            </a:ext>
          </a:extLst>
        </cdr:cNvPr>
        <cdr:cNvSpPr txBox="1"/>
      </cdr:nvSpPr>
      <cdr:spPr>
        <a:xfrm xmlns:a="http://schemas.openxmlformats.org/drawingml/2006/main">
          <a:off x="3774186" y="166681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400" b="1" kern="1200" dirty="0">
              <a:solidFill>
                <a:srgbClr val="387A78"/>
              </a:solidFill>
            </a:rPr>
            <a:t>&lt;6.9%</a:t>
          </a:r>
        </a:p>
      </cdr:txBody>
    </cdr:sp>
  </cdr:relSizeAnchor>
  <cdr:relSizeAnchor xmlns:cdr="http://schemas.openxmlformats.org/drawingml/2006/chartDrawing">
    <cdr:from>
      <cdr:x>0.36442</cdr:x>
      <cdr:y>0.77778</cdr:y>
    </cdr:from>
    <cdr:to>
      <cdr:x>0.44254</cdr:x>
      <cdr:y>1</cdr:y>
    </cdr:to>
    <cdr:sp macro="" textlink="">
      <cdr:nvSpPr>
        <cdr:cNvPr id="3" name="TextBox 2">
          <a:extLst xmlns:a="http://schemas.openxmlformats.org/drawingml/2006/main">
            <a:ext uri="{FF2B5EF4-FFF2-40B4-BE49-F238E27FC236}">
              <a16:creationId xmlns:a16="http://schemas.microsoft.com/office/drawing/2014/main" id="{56E040C3-7D65-D5B3-FC9B-92BEC15FF005}"/>
            </a:ext>
          </a:extLst>
        </cdr:cNvPr>
        <cdr:cNvSpPr txBox="1"/>
      </cdr:nvSpPr>
      <cdr:spPr>
        <a:xfrm xmlns:a="http://schemas.openxmlformats.org/drawingml/2006/main">
          <a:off x="4265279" y="3200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kern="1200" dirty="0">
              <a:solidFill>
                <a:srgbClr val="387A78"/>
              </a:solidFill>
            </a:rPr>
            <a:t>O negative </a:t>
          </a:r>
        </a:p>
        <a:p xmlns:a="http://schemas.openxmlformats.org/drawingml/2006/main">
          <a:pPr algn="ctr"/>
          <a:r>
            <a:rPr lang="en-US" sz="1800" b="1" kern="1200" dirty="0">
              <a:solidFill>
                <a:srgbClr val="387A78"/>
              </a:solidFill>
            </a:rPr>
            <a:t>patient population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2/21/2025</a:t>
            </a:fld>
            <a:endParaRPr lang="en-US" altLang="en-US" dirty="0"/>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05.325"/>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0T21:29:15.404"/>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2/21/2025</a:t>
            </a:fld>
            <a:endParaRPr lang="en-US" altLang="en-US" dirty="0"/>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graph from AABB shows the national Group O blood supply, this data is obtained from ARC plus other large blood collectors.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orange line represents National O negative inventory, which runs near critical low levels much of the time.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O negative supplies have not experienced optimal levels since 2021, an anomaly associated with strong donor turnout during the pandemic</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Instead, O negative red cells are in chronic short supply, resulting in  instability, operational burden for blood centers and healthcare providers and patients potentially lacking the blood they require.  </a:t>
            </a:r>
            <a:r>
              <a:rPr lang="en-US" sz="1200" b="1" dirty="0">
                <a:latin typeface="+mn-lt"/>
                <a:cs typeface="Poppins"/>
              </a:rPr>
              <a:t>Action is required.</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3</a:t>
            </a:fld>
            <a:endParaRPr lang="en-US" altLang="en-US" dirty="0"/>
          </a:p>
        </p:txBody>
      </p:sp>
    </p:spTree>
    <p:extLst>
      <p:ext uri="{BB962C8B-B14F-4D97-AF65-F5344CB8AC3E}">
        <p14:creationId xmlns:p14="http://schemas.microsoft.com/office/powerpoint/2010/main" val="118154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date transfers can be an important source of wastage.  If the transferring hospital is ordering more O Neg than they need, but don’t consider it “wastage” because they are “helping” their transfer partner get more O Negs, they need to understand that many times short date transfers end up being used for non-O Neg patients at the transfer partner to avoid expiration.  Some transfer partners have reported to us that 50% or more of the short date transfers they receive can’t be used for O Neg patients.  This contributes to overutilization.</a:t>
            </a:r>
          </a:p>
          <a:p>
            <a:endParaRPr lang="en-US" dirty="0"/>
          </a:p>
          <a:p>
            <a:r>
              <a:rPr lang="en-US" dirty="0"/>
              <a:t>For hospitals that transfer a high number of short date O Negs:  try gradually reducing O Neg inventory level/par level to more closely match the number of O Neg units transfused at your own facility.  This will reduce the number of units that become short date and need to be transferred. For hospitals that accept transfers but find many go to non-O Neg patients to avoid expiration, particularly if this happens consistently, try gradually reducing order levels for O Neg RBCs to account for the transfers received and/or work with the transfer partner to reduce the number of short date O Negs they are transferring.  We can help to support these conversations.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15</a:t>
            </a:fld>
            <a:endParaRPr lang="en-US" altLang="en-US" dirty="0"/>
          </a:p>
        </p:txBody>
      </p:sp>
    </p:spTree>
    <p:extLst>
      <p:ext uri="{BB962C8B-B14F-4D97-AF65-F5344CB8AC3E}">
        <p14:creationId xmlns:p14="http://schemas.microsoft.com/office/powerpoint/2010/main" val="161348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620A-026E-9A8B-C9D9-336271CDC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D5F6B-6F02-7565-E4F4-4BD1CDCC3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60BE8-E095-5525-117F-14E708BE0010}"/>
              </a:ext>
            </a:extLst>
          </p:cNvPr>
          <p:cNvSpPr>
            <a:spLocks noGrp="1"/>
          </p:cNvSpPr>
          <p:nvPr>
            <p:ph type="body" idx="1"/>
          </p:nvPr>
        </p:nvSpPr>
        <p:spPr/>
        <p:txBody>
          <a:bodyPr/>
          <a:lstStyle/>
          <a:p>
            <a:r>
              <a:rPr lang="en-US" dirty="0"/>
              <a:t>When reviewing the facts, it is clear must act now to protect the blood supply of the future.  </a:t>
            </a:r>
          </a:p>
          <a:p>
            <a:endParaRPr lang="en-US" dirty="0"/>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O negative blood is in chronic short supply.  </a:t>
            </a:r>
          </a:p>
          <a:p>
            <a:pPr marL="342900" marR="0" lvl="0" indent="-342900">
              <a:lnSpc>
                <a:spcPct val="107000"/>
              </a:lnSpc>
              <a:buClr>
                <a:srgbClr val="387A78"/>
              </a:buClr>
              <a:buFont typeface="Symbol" panose="05050102010706020507" pitchFamily="18" charset="2"/>
              <a:buChar char=""/>
              <a:tabLst>
                <a:tab pos="1943100" algn="l"/>
              </a:tabLst>
            </a:pPr>
            <a:r>
              <a:rPr lang="en-US" sz="1200" kern="100" dirty="0">
                <a:latin typeface="+mj-lt"/>
                <a:ea typeface="Calibri" panose="020F0502020204030204" pitchFamily="34" charset="0"/>
                <a:cs typeface="Times New Roman" panose="02020603050405020304" pitchFamily="18" charset="0"/>
              </a:rPr>
              <a:t>O negative inventory remains low and unstable despite robust collections.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Changing demographics and donor populations will further challenge stable O negative supplies.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Studies indicate O negative shortages stems from significant overuse when O negative blood was not required for transfusion.</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Demand for O negative blood continues to rise as it is operationally more convenient, but not medically required.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Patient care, especially for those that require O negative blood is adversely impacted by inconsistencies in supply.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Without action, O negative shortages and their impact on patient care will only worsen. </a:t>
            </a:r>
          </a:p>
          <a:p>
            <a:endParaRPr lang="en-US" dirty="0"/>
          </a:p>
        </p:txBody>
      </p:sp>
      <p:sp>
        <p:nvSpPr>
          <p:cNvPr id="4" name="Slide Number Placeholder 3">
            <a:extLst>
              <a:ext uri="{FF2B5EF4-FFF2-40B4-BE49-F238E27FC236}">
                <a16:creationId xmlns:a16="http://schemas.microsoft.com/office/drawing/2014/main" id="{2F12B658-0FFD-4E22-1513-C101F0321C28}"/>
              </a:ext>
            </a:extLst>
          </p:cNvPr>
          <p:cNvSpPr>
            <a:spLocks noGrp="1"/>
          </p:cNvSpPr>
          <p:nvPr>
            <p:ph type="sldNum" sz="quarter" idx="5"/>
          </p:nvPr>
        </p:nvSpPr>
        <p:spPr/>
        <p:txBody>
          <a:bodyPr/>
          <a:lstStyle/>
          <a:p>
            <a:fld id="{32147365-E455-3545-B722-CC3F3EF8BD17}" type="slidenum">
              <a:rPr lang="en-US" altLang="en-US" smtClean="0"/>
              <a:pPr/>
              <a:t>16</a:t>
            </a:fld>
            <a:endParaRPr lang="en-US" altLang="en-US" dirty="0"/>
          </a:p>
        </p:txBody>
      </p:sp>
    </p:spTree>
    <p:extLst>
      <p:ext uri="{BB962C8B-B14F-4D97-AF65-F5344CB8AC3E}">
        <p14:creationId xmlns:p14="http://schemas.microsoft.com/office/powerpoint/2010/main" val="283339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18</a:t>
            </a:fld>
            <a:endParaRPr lang="en-US" altLang="en-US" dirty="0"/>
          </a:p>
        </p:txBody>
      </p:sp>
    </p:spTree>
    <p:extLst>
      <p:ext uri="{BB962C8B-B14F-4D97-AF65-F5344CB8AC3E}">
        <p14:creationId xmlns:p14="http://schemas.microsoft.com/office/powerpoint/2010/main" val="31594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dirty="0">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Distributions to hospitals have been steadily increasing for the past decade.  In the last quarter of 2024, ARC averaged 13.5% O neg distributions!!!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But remember that only 6.9% of donors are O negative blood type.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ea typeface="Geneva"/>
              </a:rPr>
              <a:t>As hospitals stock fewer blood products, they have increasingly relied on O negative units, which is the universal blood type, out of convenience and cost avoidance. </a:t>
            </a:r>
            <a:endParaRPr lang="en-US" sz="1200" dirty="0">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This high hospital demand, at nearly double the rate of the donor and patient population, causes O neg inventory to remain near critical low despite robust blood collections!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4</a:t>
            </a:fld>
            <a:endParaRPr lang="en-US" altLang="en-US" dirty="0"/>
          </a:p>
        </p:txBody>
      </p:sp>
    </p:spTree>
    <p:extLst>
      <p:ext uri="{BB962C8B-B14F-4D97-AF65-F5344CB8AC3E}">
        <p14:creationId xmlns:p14="http://schemas.microsoft.com/office/powerpoint/2010/main" val="262835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Geneva"/>
                <a:cs typeface="Calibri"/>
              </a:rPr>
              <a:t>Our internal data shows that there is significant variation—whether we look at it by hospital size, hospital type (trauma, pediatrics, general hospital, etc.), we always find some hospitals with low O negative utilization rates (less than 8%!), some with high rates (more than 20 or even 30%!), and many in between.  Remember the O neg donor base and patients populations average 6-7% O neg type.  We have met with many hospitals that have </a:t>
            </a:r>
          </a:p>
          <a:p>
            <a:pPr marL="0" marR="0" lvl="0" indent="0" algn="l" defTabSz="457200">
              <a:lnSpc>
                <a:spcPct val="100000"/>
              </a:lnSpc>
              <a:spcBef>
                <a:spcPct val="30000"/>
              </a:spcBef>
              <a:spcAft>
                <a:spcPct val="0"/>
              </a:spcAft>
              <a:buClrTx/>
              <a:buSzTx/>
              <a:buFontTx/>
              <a:buNone/>
              <a:tabLst/>
              <a:defRPr/>
            </a:pPr>
            <a:r>
              <a:rPr lang="en-US" dirty="0">
                <a:ea typeface="Geneva"/>
                <a:cs typeface="Calibri"/>
              </a:rPr>
              <a:t>the lowest O negative rates to better understand their practices, so we can share that information with similar hospitals that have higher rates.</a:t>
            </a:r>
            <a:endParaRPr lang="en-US" dirty="0">
              <a:cs typeface="Calibri"/>
            </a:endParaRPr>
          </a:p>
          <a:p>
            <a:endParaRPr lang="en-US" dirty="0"/>
          </a:p>
          <a:p>
            <a:r>
              <a:rPr lang="en-US" dirty="0">
                <a:ea typeface="Geneva"/>
                <a:cs typeface="Calibri"/>
              </a:rPr>
              <a:t>This data would suggest there is opportunity to reduce the overuse of O negative blood.  We have met with many hospitals that have the lowest O negative rates to better understand their practices.  We have incorporated their feedback and information so it can be shared with other hospitals. </a:t>
            </a:r>
          </a:p>
          <a:p>
            <a:endParaRPr lang="en-US" dirty="0">
              <a:cs typeface="Calibri"/>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5</a:t>
            </a:fld>
            <a:endParaRPr lang="en-US" altLang="en-US" dirty="0"/>
          </a:p>
        </p:txBody>
      </p:sp>
    </p:spTree>
    <p:extLst>
      <p:ext uri="{BB962C8B-B14F-4D97-AF65-F5344CB8AC3E}">
        <p14:creationId xmlns:p14="http://schemas.microsoft.com/office/powerpoint/2010/main" val="406823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BCE0-8B8C-F1B5-FE38-36C9EA2C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B67E-ACA0-4B81-3ABD-5FF895240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04842-4DF0-6ACB-E021-E37F8A7C9486}"/>
              </a:ext>
            </a:extLst>
          </p:cNvPr>
          <p:cNvSpPr>
            <a:spLocks noGrp="1"/>
          </p:cNvSpPr>
          <p:nvPr>
            <p:ph type="body" idx="1"/>
          </p:nvPr>
        </p:nvSpPr>
        <p:spPr/>
        <p:txBody>
          <a:bodyPr/>
          <a:lstStyle/>
          <a:p>
            <a:pPr marL="457200" indent="-457200">
              <a:buFont typeface="Arial" panose="020B0604020202020204" pitchFamily="34" charset="0"/>
              <a:buChar char="•"/>
            </a:pPr>
            <a:r>
              <a:rPr lang="en-US" sz="1200" dirty="0"/>
              <a:t>These three studies demonstrate there is likely significant overutilization of O negative red blood cells by hospitals.  Some of the most common sources of O neg overutilization are transfusion of O neg during emergencies (even to males and females beyond childbearing potential) and units that are near expiration are given to non-O negative patients for routine transfusions so that they are not “wasted”.  These may be two areas to focus on when looking for ways to reduce O negative utilization rates.</a:t>
            </a:r>
          </a:p>
          <a:p>
            <a:pPr marL="457200" indent="-457200">
              <a:buFont typeface="Arial" panose="020B0604020202020204" pitchFamily="34" charset="0"/>
              <a:buChar char="•"/>
            </a:pPr>
            <a:r>
              <a:rPr lang="en-US" sz="1200" dirty="0"/>
              <a:t>Note:  Using O negative units to meet antigen negative requirements for non-O negative patients is another potential source of overutilization The Red Cross is investing to create a more diverse donor pool and to recruit and retain Black/African American and Latino blood donors.  By diversifying the donor population and ordering type specific antigen negative units, we can better meet our patients with sickle cell disease needs and preserve O negative units for the patients that need them most.</a:t>
            </a:r>
          </a:p>
          <a:p>
            <a:endParaRPr lang="en-US" dirty="0"/>
          </a:p>
        </p:txBody>
      </p:sp>
      <p:sp>
        <p:nvSpPr>
          <p:cNvPr id="4" name="Slide Number Placeholder 3">
            <a:extLst>
              <a:ext uri="{FF2B5EF4-FFF2-40B4-BE49-F238E27FC236}">
                <a16:creationId xmlns:a16="http://schemas.microsoft.com/office/drawing/2014/main" id="{13265AE1-3C25-42A1-E1B4-ADF3B16787EF}"/>
              </a:ext>
            </a:extLst>
          </p:cNvPr>
          <p:cNvSpPr>
            <a:spLocks noGrp="1"/>
          </p:cNvSpPr>
          <p:nvPr>
            <p:ph type="sldNum" sz="quarter" idx="5"/>
          </p:nvPr>
        </p:nvSpPr>
        <p:spPr/>
        <p:txBody>
          <a:bodyPr/>
          <a:lstStyle/>
          <a:p>
            <a:fld id="{E2C1DF50-9F81-42C0-885B-F3054E4F5832}" type="slidenum">
              <a:rPr lang="en-US" smtClean="0"/>
              <a:t>6</a:t>
            </a:fld>
            <a:endParaRPr lang="en-US" dirty="0"/>
          </a:p>
        </p:txBody>
      </p:sp>
    </p:spTree>
    <p:extLst>
      <p:ext uri="{BB962C8B-B14F-4D97-AF65-F5344CB8AC3E}">
        <p14:creationId xmlns:p14="http://schemas.microsoft.com/office/powerpoint/2010/main" val="31244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GROUP study</a:t>
            </a:r>
          </a:p>
          <a:p>
            <a:pPr lvl="1"/>
            <a:r>
              <a:rPr lang="en-US" sz="2533" b="1" dirty="0"/>
              <a:t>43.2%</a:t>
            </a:r>
            <a:r>
              <a:rPr lang="en-US" sz="2533" dirty="0"/>
              <a:t> of O neg units given to non-O neg recipients</a:t>
            </a:r>
          </a:p>
          <a:p>
            <a:pPr lvl="2"/>
            <a:r>
              <a:rPr lang="en-US" sz="2266" dirty="0"/>
              <a:t>Top 3 reasons:  emergency transfusion, unit near expiration, meet antigen negative requirement</a:t>
            </a:r>
          </a:p>
          <a:p>
            <a:r>
              <a:rPr lang="en-US" sz="3067" dirty="0"/>
              <a:t>Stanford experience</a:t>
            </a:r>
          </a:p>
          <a:p>
            <a:pPr lvl="1"/>
            <a:r>
              <a:rPr lang="en-US" sz="2533" b="1" dirty="0"/>
              <a:t>67%</a:t>
            </a:r>
            <a:r>
              <a:rPr lang="en-US" sz="2533" dirty="0"/>
              <a:t> O neg units transfused to non-O neg recipients, </a:t>
            </a:r>
          </a:p>
          <a:p>
            <a:pPr lvl="2"/>
            <a:r>
              <a:rPr lang="en-US" sz="2266" dirty="0"/>
              <a:t>O neg units at end of shelf life more likely to be transfused to non-O neg patients to prevent wastage</a:t>
            </a:r>
          </a:p>
          <a:p>
            <a:r>
              <a:rPr lang="en-US" sz="2800" dirty="0"/>
              <a:t>OPTIMUS study  </a:t>
            </a:r>
          </a:p>
          <a:p>
            <a:pPr lvl="1"/>
            <a:r>
              <a:rPr lang="en-US" sz="2533" b="1" dirty="0"/>
              <a:t>44.5%</a:t>
            </a:r>
            <a:r>
              <a:rPr lang="en-US" sz="2533" dirty="0"/>
              <a:t> O neg transfusions could have used O pos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7</a:t>
            </a:fld>
            <a:endParaRPr lang="en-US" altLang="en-US" dirty="0"/>
          </a:p>
        </p:txBody>
      </p:sp>
    </p:spTree>
    <p:extLst>
      <p:ext uri="{BB962C8B-B14F-4D97-AF65-F5344CB8AC3E}">
        <p14:creationId xmlns:p14="http://schemas.microsoft.com/office/powerpoint/2010/main" val="50841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your computer system can generate O negative reports, you may be able to evaluate many or all of your O neg transfusions to find out where your O negs are going.  If the audit needs to be performed manually, select a time period that makes sense and is reasonable, and consider repeating the audit periodically.  </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10</a:t>
            </a:fld>
            <a:endParaRPr lang="en-US" altLang="en-US" dirty="0"/>
          </a:p>
        </p:txBody>
      </p:sp>
    </p:spTree>
    <p:extLst>
      <p:ext uri="{BB962C8B-B14F-4D97-AF65-F5344CB8AC3E}">
        <p14:creationId xmlns:p14="http://schemas.microsoft.com/office/powerpoint/2010/main" val="2967699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There are several audit findings that are common between hospitals.  Units used for O neg patients or FCP during emergencies when blood type is unknown are appropriate and no further action is needed.  The table lists potential strategies for different audit findings.  Where else might O negs be going in your hospital?</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11</a:t>
            </a:fld>
            <a:endParaRPr lang="en-US" altLang="en-US" dirty="0"/>
          </a:p>
        </p:txBody>
      </p:sp>
    </p:spTree>
    <p:extLst>
      <p:ext uri="{BB962C8B-B14F-4D97-AF65-F5344CB8AC3E}">
        <p14:creationId xmlns:p14="http://schemas.microsoft.com/office/powerpoint/2010/main" val="255115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67" dirty="0"/>
              <a:t>Stanford experience</a:t>
            </a:r>
          </a:p>
          <a:p>
            <a:pPr lvl="1"/>
            <a:r>
              <a:rPr lang="en-US" sz="2533" b="1" dirty="0"/>
              <a:t>67%</a:t>
            </a:r>
            <a:r>
              <a:rPr lang="en-US" sz="2533" dirty="0"/>
              <a:t> O negative units transfused to non-O negative recipients, </a:t>
            </a:r>
          </a:p>
          <a:p>
            <a:pPr lvl="2"/>
            <a:r>
              <a:rPr lang="en-US" sz="2266" dirty="0"/>
              <a:t>O negative units at end of shelf life more likely to be transfused to non-O negative patients to prevent wastage</a:t>
            </a:r>
          </a:p>
          <a:p>
            <a:pPr lvl="1"/>
            <a:endParaRPr lang="en-US" sz="2533"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2800" dirty="0"/>
              <a:t>This study is an excellent example of how an audit can help you to find ways to reduce O neg overutilization.  The authors found that two-thirds of their O negative units were being transfused to non-O negative recipients.  They were able to drill down and find out more about where their Os were going, and this helped them to reduce their O negative rates without impacting their O negative patients.  More detail on the next slide…</a:t>
            </a:r>
          </a:p>
          <a:p>
            <a:pPr lvl="1"/>
            <a:endParaRPr lang="en-US" sz="2533" dirty="0"/>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13</a:t>
            </a:fld>
            <a:endParaRPr lang="en-US" altLang="en-US" dirty="0"/>
          </a:p>
        </p:txBody>
      </p:sp>
    </p:spTree>
    <p:extLst>
      <p:ext uri="{BB962C8B-B14F-4D97-AF65-F5344CB8AC3E}">
        <p14:creationId xmlns:p14="http://schemas.microsoft.com/office/powerpoint/2010/main" val="508411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study found that shorter dated O Negative units were more likely to be given to non-O Negative recipients, and focusing their audit on shorter dated O Negative units helped them to more easily identify inappropriate usage.  Additionally, they were able to gradually reduce their O Negative inventory level while continuing to monitor the decline in short dated O Negative units given to non-O neg patients, and they did not see any impact on their O negative patients: they did not have an increase in stat ad hoc orders for O negative patients when they gradually reduced their inventory levels.  This is really important, because we do not want to impact O negative patients—in fact the entire purpose of the Empower Group O initiative is to help to help stabilize the O Negative supply to ensure it is available for the patients who need it most!  We only want to reduce the O Negative units that are being overutilized.</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14</a:t>
            </a:fld>
            <a:endParaRPr lang="en-US" altLang="en-US" dirty="0"/>
          </a:p>
        </p:txBody>
      </p:sp>
    </p:spTree>
    <p:extLst>
      <p:ext uri="{BB962C8B-B14F-4D97-AF65-F5344CB8AC3E}">
        <p14:creationId xmlns:p14="http://schemas.microsoft.com/office/powerpoint/2010/main" val="118506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47E0A9E4-2EB3-6DB0-52C2-0E1B120B69DE}"/>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lvl1pPr>
              <a:defRPr>
                <a:solidFill>
                  <a:srgbClr val="387A78"/>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4" name="Chart Placeholder 3">
            <a:extLst>
              <a:ext uri="{FF2B5EF4-FFF2-40B4-BE49-F238E27FC236}">
                <a16:creationId xmlns:a16="http://schemas.microsoft.com/office/drawing/2014/main" id="{798E4DBE-B331-4249-89B9-91F2FD4D0018}"/>
              </a:ext>
            </a:extLst>
          </p:cNvPr>
          <p:cNvSpPr>
            <a:spLocks noGrp="1"/>
          </p:cNvSpPr>
          <p:nvPr>
            <p:ph type="chart" sz="quarter" idx="16"/>
          </p:nvPr>
        </p:nvSpPr>
        <p:spPr>
          <a:xfrm>
            <a:off x="876300" y="1549400"/>
            <a:ext cx="7239000" cy="2819400"/>
          </a:xfrm>
        </p:spPr>
        <p:txBody>
          <a:bodyPr/>
          <a:lstStyle>
            <a:lvl1pPr>
              <a:defRPr>
                <a:solidFill>
                  <a:sysClr val="windowText" lastClr="000000"/>
                </a:solidFill>
                <a:latin typeface="Arial" panose="020B0604020202020204" pitchFamily="34" charset="0"/>
                <a:cs typeface="Arial" panose="020B0604020202020204" pitchFamily="34" charset="0"/>
              </a:defRPr>
            </a:lvl1pPr>
          </a:lstStyle>
          <a:p>
            <a:r>
              <a:rPr lang="en-US" dirty="0"/>
              <a:t>Click icon to add chart</a:t>
            </a:r>
          </a:p>
        </p:txBody>
      </p:sp>
      <p:sp>
        <p:nvSpPr>
          <p:cNvPr id="10" name="Slide Number Placeholder 8">
            <a:extLst>
              <a:ext uri="{FF2B5EF4-FFF2-40B4-BE49-F238E27FC236}">
                <a16:creationId xmlns:a16="http://schemas.microsoft.com/office/drawing/2014/main" id="{7C0B1F97-050D-3D21-04E5-78083AAC0E70}"/>
              </a:ext>
            </a:extLst>
          </p:cNvPr>
          <p:cNvSpPr>
            <a:spLocks noGrp="1"/>
          </p:cNvSpPr>
          <p:nvPr>
            <p:ph type="sldNum" sz="quarter" idx="4"/>
          </p:nvPr>
        </p:nvSpPr>
        <p:spPr>
          <a:xfrm>
            <a:off x="287394" y="4765726"/>
            <a:ext cx="295424" cy="274638"/>
          </a:xfrm>
          <a:prstGeom prst="rect">
            <a:avLst/>
          </a:prstGeom>
          <a:solidFill>
            <a:schemeClr val="bg1"/>
          </a:solidFill>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8140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r>
              <a:rPr lang="en-US"/>
              <a:t>Click to edit Master title</a:t>
            </a:r>
          </a:p>
        </p:txBody>
      </p:sp>
      <p:sp>
        <p:nvSpPr>
          <p:cNvPr id="9" name="Content Placeholder 2"/>
          <p:cNvSpPr>
            <a:spLocks noGrp="1"/>
          </p:cNvSpPr>
          <p:nvPr>
            <p:ph sz="half" idx="1"/>
          </p:nvPr>
        </p:nvSpPr>
        <p:spPr>
          <a:xfrm>
            <a:off x="457202" y="1200152"/>
            <a:ext cx="3412270" cy="3046409"/>
          </a:xfrm>
        </p:spPr>
        <p:txBody>
          <a:bodyPr>
            <a:normAutofit/>
          </a:bodyPr>
          <a:lstStyle>
            <a:lvl1pPr marL="0" marR="0" indent="0" algn="r" defTabSz="457189" rtl="0" eaLnBrk="1" fontAlgn="base" latinLnBrk="0" hangingPunct="1">
              <a:lnSpc>
                <a:spcPct val="100000"/>
              </a:lnSpc>
              <a:spcBef>
                <a:spcPct val="20000"/>
              </a:spcBef>
              <a:spcAft>
                <a:spcPct val="0"/>
              </a:spcAft>
              <a:buClrTx/>
              <a:buSzTx/>
              <a:buFont typeface="Arial" charset="0"/>
              <a:buNone/>
              <a:tabLst/>
              <a:defRPr sz="2200">
                <a:latin typeface="Arial"/>
                <a:cs typeface="Arial"/>
              </a:defRPr>
            </a:lvl1pPr>
            <a:lvl2pPr marL="457189" indent="0" algn="r">
              <a:buNone/>
              <a:defRPr sz="2200"/>
            </a:lvl2pPr>
            <a:lvl3pPr marL="914378" indent="0" algn="r">
              <a:buNone/>
              <a:defRPr sz="2200"/>
            </a:lvl3pPr>
            <a:lvl4pPr marL="1371566" indent="0" algn="r">
              <a:buNone/>
              <a:defRPr sz="2200"/>
            </a:lvl4pPr>
            <a:lvl5pPr marL="1828754" indent="0" algn="r">
              <a:buNone/>
              <a:defRPr sz="2200"/>
            </a:lvl5pPr>
            <a:lvl6pPr>
              <a:defRPr sz="1800"/>
            </a:lvl6pPr>
            <a:lvl7pPr>
              <a:defRPr sz="1800"/>
            </a:lvl7pPr>
            <a:lvl8pPr>
              <a:defRPr sz="1800"/>
            </a:lvl8pPr>
            <a:lvl9pPr>
              <a:defRPr sz="1800"/>
            </a:lvl9pPr>
          </a:lstStyle>
          <a:p>
            <a:pPr lvl="0"/>
            <a:r>
              <a:rPr lang="en-US"/>
              <a:t>Click to edit Master text</a:t>
            </a:r>
          </a:p>
        </p:txBody>
      </p:sp>
      <p:sp>
        <p:nvSpPr>
          <p:cNvPr id="10" name="Content Placeholder 3"/>
          <p:cNvSpPr>
            <a:spLocks noGrp="1"/>
          </p:cNvSpPr>
          <p:nvPr>
            <p:ph sz="half" idx="2"/>
          </p:nvPr>
        </p:nvSpPr>
        <p:spPr>
          <a:xfrm>
            <a:off x="3988169" y="1200152"/>
            <a:ext cx="4698633" cy="3046409"/>
          </a:xfrm>
        </p:spPr>
        <p:txBody>
          <a:bodyPr>
            <a:normAutofit/>
          </a:bodyPr>
          <a:lstStyle>
            <a:lvl1pPr marL="0" indent="0" algn="l">
              <a:buNone/>
              <a:defRPr sz="2200">
                <a:latin typeface="Arial"/>
                <a:cs typeface="Arial"/>
              </a:defRPr>
            </a:lvl1pPr>
            <a:lvl2pPr marL="457189" indent="0" algn="l">
              <a:buNone/>
              <a:defRPr sz="2200"/>
            </a:lvl2pPr>
            <a:lvl3pPr marL="914378" indent="0" algn="l">
              <a:buNone/>
              <a:defRPr sz="2200"/>
            </a:lvl3pPr>
            <a:lvl4pPr marL="1371566" indent="0" algn="l">
              <a:buNone/>
              <a:defRPr sz="2200"/>
            </a:lvl4pPr>
            <a:lvl5pPr marL="1828754" indent="0" algn="l">
              <a:buNone/>
              <a:defRPr sz="1800"/>
            </a:lvl5pPr>
            <a:lvl6pPr>
              <a:defRPr sz="1800"/>
            </a:lvl6pPr>
            <a:lvl7pPr>
              <a:defRPr sz="1800"/>
            </a:lvl7pPr>
            <a:lvl8pPr>
              <a:defRPr sz="1800"/>
            </a:lvl8pPr>
            <a:lvl9pPr>
              <a:defRPr sz="1800"/>
            </a:lvl9pPr>
          </a:lstStyle>
          <a:p>
            <a:pPr lvl="0"/>
            <a:r>
              <a:rPr lang="en-US"/>
              <a:t>Click to edit Master text</a:t>
            </a:r>
          </a:p>
        </p:txBody>
      </p:sp>
      <p:sp>
        <p:nvSpPr>
          <p:cNvPr id="5" name="Footer Placeholder 4">
            <a:extLst>
              <a:ext uri="{FF2B5EF4-FFF2-40B4-BE49-F238E27FC236}">
                <a16:creationId xmlns:a16="http://schemas.microsoft.com/office/drawing/2014/main" id="{4385235A-7FA9-BD4E-B68F-106CD25C6420}"/>
              </a:ext>
            </a:extLst>
          </p:cNvPr>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89218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5" name="Content Placeholder 2"/>
          <p:cNvSpPr>
            <a:spLocks noGrp="1"/>
          </p:cNvSpPr>
          <p:nvPr>
            <p:ph sz="half" idx="1"/>
          </p:nvPr>
        </p:nvSpPr>
        <p:spPr>
          <a:xfrm>
            <a:off x="457200" y="1200151"/>
            <a:ext cx="4038600" cy="3086306"/>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4648200" y="1200151"/>
            <a:ext cx="4038600" cy="3086307"/>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26FB1B93-B263-1448-911D-DC5426E360ED}"/>
              </a:ext>
            </a:extLst>
          </p:cNvPr>
          <p:cNvSpPr>
            <a:spLocks noGrp="1"/>
          </p:cNvSpPr>
          <p:nvPr>
            <p:ph type="ftr" sz="quarter" idx="10"/>
          </p:nvPr>
        </p:nvSpPr>
        <p:spPr/>
        <p:txBody>
          <a:bodyPr/>
          <a:lstStyle>
            <a:lvl1pPr>
              <a:defRPr/>
            </a:lvl1pPr>
          </a:lstStyle>
          <a:p>
            <a:pPr>
              <a:defRPr/>
            </a:pPr>
            <a:endParaRPr lang="en-US" dirty="0"/>
          </a:p>
        </p:txBody>
      </p:sp>
      <p:sp>
        <p:nvSpPr>
          <p:cNvPr id="8" name="Slide Number Placeholder 8">
            <a:extLst>
              <a:ext uri="{FF2B5EF4-FFF2-40B4-BE49-F238E27FC236}">
                <a16:creationId xmlns:a16="http://schemas.microsoft.com/office/drawing/2014/main" id="{59EB029D-92B9-3949-B2B4-7279A1A15387}"/>
              </a:ext>
            </a:extLst>
          </p:cNvPr>
          <p:cNvSpPr>
            <a:spLocks noGrp="1"/>
          </p:cNvSpPr>
          <p:nvPr>
            <p:ph type="sldNum" sz="quarter" idx="11"/>
          </p:nvPr>
        </p:nvSpPr>
        <p:spPr>
          <a:xfrm>
            <a:off x="253766" y="4875790"/>
            <a:ext cx="295424" cy="274638"/>
          </a:xfrm>
          <a:prstGeom prst="rect">
            <a:avLst/>
          </a:prstGeom>
        </p:spPr>
        <p:txBody>
          <a:bodyPr/>
          <a:lstStyle>
            <a:lvl1pPr>
              <a:defRPr/>
            </a:lvl1pPr>
          </a:lstStyle>
          <a:p>
            <a:fld id="{241F6EB1-77E1-8745-AB25-831EAE796211}" type="slidenum">
              <a:rPr lang="en-US" altLang="en-US"/>
              <a:pPr/>
              <a:t>‹#›</a:t>
            </a:fld>
            <a:endParaRPr lang="en-US" altLang="en-US" dirty="0"/>
          </a:p>
        </p:txBody>
      </p:sp>
    </p:spTree>
    <p:extLst>
      <p:ext uri="{BB962C8B-B14F-4D97-AF65-F5344CB8AC3E}">
        <p14:creationId xmlns:p14="http://schemas.microsoft.com/office/powerpoint/2010/main" val="137512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8229600" cy="2967019"/>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12" name="Slide Number Placeholder 8">
            <a:extLst>
              <a:ext uri="{FF2B5EF4-FFF2-40B4-BE49-F238E27FC236}">
                <a16:creationId xmlns:a16="http://schemas.microsoft.com/office/drawing/2014/main" id="{1314DE29-27DD-020A-0984-B5E7609D93C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50484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9" name="Slide Number Placeholder 8">
            <a:extLst>
              <a:ext uri="{FF2B5EF4-FFF2-40B4-BE49-F238E27FC236}">
                <a16:creationId xmlns:a16="http://schemas.microsoft.com/office/drawing/2014/main" id="{516EB6C4-158C-78D4-3784-DAC1FE32AA7B}"/>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2936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dirty="0"/>
          </a:p>
        </p:txBody>
      </p:sp>
      <p:sp>
        <p:nvSpPr>
          <p:cNvPr id="7" name="Slide Number Placeholder 8">
            <a:extLst>
              <a:ext uri="{FF2B5EF4-FFF2-40B4-BE49-F238E27FC236}">
                <a16:creationId xmlns:a16="http://schemas.microsoft.com/office/drawing/2014/main" id="{D05FB45B-AC93-2A79-E594-C3FD7045EC14}"/>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1534156"/>
            <a:ext cx="7062651" cy="2075188"/>
          </a:xfrm>
          <a:prstGeom prst="rect">
            <a:avLst/>
          </a:prstGeom>
        </p:spPr>
        <p:txBody>
          <a:bodyPr wrap="square" lIns="0" rIns="0" anchor="ctr">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8" name="Slide Number Placeholder 8">
            <a:extLst>
              <a:ext uri="{FF2B5EF4-FFF2-40B4-BE49-F238E27FC236}">
                <a16:creationId xmlns:a16="http://schemas.microsoft.com/office/drawing/2014/main" id="{E55A7C83-469D-B575-4CDC-B1B766665261}"/>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a:t>Edit Master text styles</a:t>
            </a:r>
          </a:p>
        </p:txBody>
      </p:sp>
      <p:sp>
        <p:nvSpPr>
          <p:cNvPr id="9" name="Slide Number Placeholder 8">
            <a:extLst>
              <a:ext uri="{FF2B5EF4-FFF2-40B4-BE49-F238E27FC236}">
                <a16:creationId xmlns:a16="http://schemas.microsoft.com/office/drawing/2014/main" id="{85D5BA15-F6BD-74F8-AB94-38DAD37D6E79}"/>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3630B78F-8D00-1641-BBCA-D77FD1E0A0EF}"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white circle with a red cross on it&#10;&#10;Description automatically generated">
            <a:extLst>
              <a:ext uri="{FF2B5EF4-FFF2-40B4-BE49-F238E27FC236}">
                <a16:creationId xmlns:a16="http://schemas.microsoft.com/office/drawing/2014/main" id="{352F1B80-1784-36FD-7DAF-37DAE703BA6F}"/>
              </a:ext>
            </a:extLst>
          </p:cNvPr>
          <p:cNvPicPr>
            <a:picLocks noChangeAspect="1"/>
          </p:cNvPicPr>
          <p:nvPr userDrawn="1"/>
        </p:nvPicPr>
        <p:blipFill>
          <a:blip r:embed="rId2"/>
          <a:stretch>
            <a:fillRect/>
          </a:stretch>
        </p:blipFill>
        <p:spPr>
          <a:xfrm>
            <a:off x="5851982" y="2063931"/>
            <a:ext cx="2284151" cy="1051695"/>
          </a:xfrm>
          <a:prstGeom prst="rect">
            <a:avLst/>
          </a:prstGeom>
        </p:spPr>
      </p:pic>
      <p:sp>
        <p:nvSpPr>
          <p:cNvPr id="2" name="Slide Number Placeholder 8">
            <a:extLst>
              <a:ext uri="{FF2B5EF4-FFF2-40B4-BE49-F238E27FC236}">
                <a16:creationId xmlns:a16="http://schemas.microsoft.com/office/drawing/2014/main" id="{3F8183D7-FFD1-BA46-7FE9-274CA53441E6}"/>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pic>
        <p:nvPicPr>
          <p:cNvPr id="10" name="Picture 9" descr="A black background with grey text&#10;&#10;Description automatically generated">
            <a:extLst>
              <a:ext uri="{FF2B5EF4-FFF2-40B4-BE49-F238E27FC236}">
                <a16:creationId xmlns:a16="http://schemas.microsoft.com/office/drawing/2014/main" id="{DEFE9A68-AF8B-5AD5-A1A8-67FC3FD032BB}"/>
              </a:ext>
            </a:extLst>
          </p:cNvPr>
          <p:cNvPicPr>
            <a:picLocks noChangeAspect="1"/>
          </p:cNvPicPr>
          <p:nvPr userDrawn="1"/>
        </p:nvPicPr>
        <p:blipFill>
          <a:blip r:embed="rId3"/>
          <a:stretch>
            <a:fillRect/>
          </a:stretch>
        </p:blipFill>
        <p:spPr>
          <a:xfrm>
            <a:off x="901653" y="1639244"/>
            <a:ext cx="4553362" cy="2326174"/>
          </a:xfrm>
          <a:prstGeom prst="rect">
            <a:avLst/>
          </a:prstGeom>
        </p:spPr>
      </p:pic>
    </p:spTree>
    <p:extLst>
      <p:ext uri="{BB962C8B-B14F-4D97-AF65-F5344CB8AC3E}">
        <p14:creationId xmlns:p14="http://schemas.microsoft.com/office/powerpoint/2010/main" val="18912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457200" y="1194197"/>
            <a:ext cx="8229600" cy="3067050"/>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9A9A97B-8636-7C4A-A8E4-49D1755101DD}"/>
              </a:ext>
            </a:extLst>
          </p:cNvPr>
          <p:cNvSpPr>
            <a:spLocks noGrp="1"/>
          </p:cNvSpPr>
          <p:nvPr>
            <p:ph type="ftr" sz="quarter" idx="13"/>
          </p:nvPr>
        </p:nvSpPr>
        <p:spPr/>
        <p:txBody>
          <a:bodyPr/>
          <a:lstStyle>
            <a:lvl1pPr>
              <a:defRPr/>
            </a:lvl1pPr>
          </a:lstStyle>
          <a:p>
            <a:pPr>
              <a:defRPr/>
            </a:pPr>
            <a:endParaRPr lang="en-US" dirty="0"/>
          </a:p>
        </p:txBody>
      </p:sp>
      <p:sp>
        <p:nvSpPr>
          <p:cNvPr id="5" name="Slide Number Placeholder 8">
            <a:extLst>
              <a:ext uri="{FF2B5EF4-FFF2-40B4-BE49-F238E27FC236}">
                <a16:creationId xmlns:a16="http://schemas.microsoft.com/office/drawing/2014/main" id="{CEF30EF7-48AD-4143-8ADA-2B7D3101FBEC}"/>
              </a:ext>
            </a:extLst>
          </p:cNvPr>
          <p:cNvSpPr>
            <a:spLocks noGrp="1"/>
          </p:cNvSpPr>
          <p:nvPr>
            <p:ph type="sldNum" sz="quarter" idx="14"/>
          </p:nvPr>
        </p:nvSpPr>
        <p:spPr/>
        <p:txBody>
          <a:bodyPr/>
          <a:lstStyle>
            <a:lvl1pPr>
              <a:defRPr/>
            </a:lvl1pPr>
          </a:lstStyle>
          <a:p>
            <a:fld id="{86C816C5-B87D-1F42-A30B-923C7FF15AC6}" type="slidenum">
              <a:rPr lang="en-US" altLang="en-US"/>
              <a:pPr/>
              <a:t>‹#›</a:t>
            </a:fld>
            <a:endParaRPr lang="en-US" altLang="en-US" dirty="0"/>
          </a:p>
        </p:txBody>
      </p:sp>
    </p:spTree>
    <p:extLst>
      <p:ext uri="{BB962C8B-B14F-4D97-AF65-F5344CB8AC3E}">
        <p14:creationId xmlns:p14="http://schemas.microsoft.com/office/powerpoint/2010/main" val="886931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099D7-2E43-4C7A-BDAA-5385D0FD7BD4}" type="datetimeFigureOut">
              <a:rPr lang="en-US" smtClean="0"/>
              <a:t>2/21/2025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53766" y="4875790"/>
            <a:ext cx="295424" cy="274638"/>
          </a:xfrm>
          <a:prstGeom prst="rect">
            <a:avLst/>
          </a:prstGeom>
        </p:spPr>
        <p:txBody>
          <a:bodyPr/>
          <a:lstStyle/>
          <a:p>
            <a:fld id="{5DB7D103-2882-4BD8-AB2F-7D8B92AE1A5F}" type="slidenum">
              <a:rPr lang="en-US" smtClean="0"/>
              <a:t>‹#›</a:t>
            </a:fld>
            <a:endParaRPr lang="en-US" dirty="0"/>
          </a:p>
        </p:txBody>
      </p:sp>
    </p:spTree>
    <p:extLst>
      <p:ext uri="{BB962C8B-B14F-4D97-AF65-F5344CB8AC3E}">
        <p14:creationId xmlns:p14="http://schemas.microsoft.com/office/powerpoint/2010/main" val="64083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147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1478" y="365761"/>
            <a:ext cx="8229600" cy="411480"/>
          </a:xfrm>
          <a:prstGeom prst="rect">
            <a:avLst/>
          </a:prstGeom>
        </p:spPr>
        <p:txBody>
          <a:bodyPr vert="horz" wrap="square" lIns="0" tIns="45720" rIns="0" bIns="45720" rtlCol="0" anchor="t">
            <a:noAutofit/>
          </a:bodyPr>
          <a:lstStyle/>
          <a:p>
            <a:r>
              <a:rPr lang="en-US"/>
              <a:t>Click to edit Master title style</a:t>
            </a:r>
          </a:p>
        </p:txBody>
      </p:sp>
      <p:sp>
        <p:nvSpPr>
          <p:cNvPr id="12" name="Slide Number Placeholder 8">
            <a:extLst>
              <a:ext uri="{FF2B5EF4-FFF2-40B4-BE49-F238E27FC236}">
                <a16:creationId xmlns:a16="http://schemas.microsoft.com/office/drawing/2014/main" id="{19A5C3D1-E5B2-9948-3D52-0F0A8D4673D3}"/>
              </a:ext>
            </a:extLst>
          </p:cNvPr>
          <p:cNvSpPr txBox="1">
            <a:spLocks/>
          </p:cNvSpPr>
          <p:nvPr userDrawn="1"/>
        </p:nvSpPr>
        <p:spPr>
          <a:xfrm>
            <a:off x="52064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4" name="Slide Number Placeholder 8">
            <a:extLst>
              <a:ext uri="{FF2B5EF4-FFF2-40B4-BE49-F238E27FC236}">
                <a16:creationId xmlns:a16="http://schemas.microsoft.com/office/drawing/2014/main" id="{799762BA-9A84-CAC9-DAE9-BC3118B0E8D8}"/>
              </a:ext>
            </a:extLst>
          </p:cNvPr>
          <p:cNvSpPr txBox="1">
            <a:spLocks/>
          </p:cNvSpPr>
          <p:nvPr userDrawn="1"/>
        </p:nvSpPr>
        <p:spPr>
          <a:xfrm>
            <a:off x="44682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
        <p:nvSpPr>
          <p:cNvPr id="13" name="Slide Number Placeholder 8">
            <a:extLst>
              <a:ext uri="{FF2B5EF4-FFF2-40B4-BE49-F238E27FC236}">
                <a16:creationId xmlns:a16="http://schemas.microsoft.com/office/drawing/2014/main" id="{EBC20C8A-A87B-F5C7-C39C-1183FACF216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8" r:id="rId3"/>
    <p:sldLayoutId id="2147484135" r:id="rId4"/>
    <p:sldLayoutId id="2147484164" r:id="rId5"/>
    <p:sldLayoutId id="2147484165" r:id="rId6"/>
    <p:sldLayoutId id="2147484166" r:id="rId7"/>
    <p:sldLayoutId id="2147484270" r:id="rId8"/>
    <p:sldLayoutId id="2147484272" r:id="rId9"/>
    <p:sldLayoutId id="2147484273" r:id="rId10"/>
    <p:sldLayoutId id="2147484275" r:id="rId11"/>
    <p:sldLayoutId id="2147484276" r:id="rId12"/>
  </p:sldLayoutIdLst>
  <p:hf hdr="0" dt="0"/>
  <p:txStyles>
    <p:titleStyle>
      <a:lvl1pPr algn="l" defTabSz="457200" rtl="0" eaLnBrk="0" fontAlgn="base" hangingPunct="0">
        <a:spcBef>
          <a:spcPct val="0"/>
        </a:spcBef>
        <a:spcAft>
          <a:spcPct val="0"/>
        </a:spcAft>
        <a:defRPr sz="2100" b="1" kern="1200">
          <a:solidFill>
            <a:srgbClr val="387A78"/>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edcrossblood.org/biomedical-services/hospital-partner-resource-guide.html#empower-group-o-care"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abb.org/for-donors-patients/weekly-blood-supply-report"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chart" Target="../charts/chart1.xml"/><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Data" Target="../diagrams/data2.xml"/><Relationship Id="rId5" Type="http://schemas.openxmlformats.org/officeDocument/2006/relationships/chart" Target="../charts/chart3.xml"/><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1212-2B90-C72E-9412-542D52BBEC74}"/>
            </a:ext>
          </a:extLst>
        </p:cNvPr>
        <p:cNvGrpSpPr/>
        <p:nvPr/>
      </p:nvGrpSpPr>
      <p:grpSpPr>
        <a:xfrm>
          <a:off x="0" y="0"/>
          <a:ext cx="0" cy="0"/>
          <a:chOff x="0" y="0"/>
          <a:chExt cx="0" cy="0"/>
        </a:xfrm>
      </p:grpSpPr>
      <p:pic>
        <p:nvPicPr>
          <p:cNvPr id="3" name="Picture 2" descr="A close-up of several packages of meat&#10;&#10;Description automatically generated">
            <a:extLst>
              <a:ext uri="{FF2B5EF4-FFF2-40B4-BE49-F238E27FC236}">
                <a16:creationId xmlns:a16="http://schemas.microsoft.com/office/drawing/2014/main" id="{F48BE622-74CA-4343-3805-EA649372ECDF}"/>
              </a:ext>
            </a:extLst>
          </p:cNvPr>
          <p:cNvPicPr>
            <a:picLocks noChangeAspect="1"/>
          </p:cNvPicPr>
          <p:nvPr/>
        </p:nvPicPr>
        <p:blipFill>
          <a:blip r:embed="rId2"/>
          <a:srcRect l="23218" t="10259" r="18829" b="4372"/>
          <a:stretch/>
        </p:blipFill>
        <p:spPr>
          <a:xfrm>
            <a:off x="228144" y="205628"/>
            <a:ext cx="8687712" cy="4732244"/>
          </a:xfrm>
          <a:prstGeom prst="rect">
            <a:avLst/>
          </a:prstGeom>
        </p:spPr>
      </p:pic>
      <p:sp>
        <p:nvSpPr>
          <p:cNvPr id="4" name="Rectangle 3">
            <a:extLst>
              <a:ext uri="{FF2B5EF4-FFF2-40B4-BE49-F238E27FC236}">
                <a16:creationId xmlns:a16="http://schemas.microsoft.com/office/drawing/2014/main" id="{579F87F5-05FB-B502-B71F-600AA18DA718}"/>
              </a:ext>
            </a:extLst>
          </p:cNvPr>
          <p:cNvSpPr/>
          <p:nvPr/>
        </p:nvSpPr>
        <p:spPr>
          <a:xfrm>
            <a:off x="707903" y="0"/>
            <a:ext cx="3295920"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sp>
        <p:nvSpPr>
          <p:cNvPr id="5" name="Text Placeholder 1">
            <a:extLst>
              <a:ext uri="{FF2B5EF4-FFF2-40B4-BE49-F238E27FC236}">
                <a16:creationId xmlns:a16="http://schemas.microsoft.com/office/drawing/2014/main" id="{398A0AA5-FC01-74DD-575E-448AC307E23A}"/>
              </a:ext>
            </a:extLst>
          </p:cNvPr>
          <p:cNvSpPr txBox="1">
            <a:spLocks/>
          </p:cNvSpPr>
          <p:nvPr/>
        </p:nvSpPr>
        <p:spPr>
          <a:xfrm>
            <a:off x="944827" y="3143114"/>
            <a:ext cx="2822072" cy="843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b="1" dirty="0">
                <a:solidFill>
                  <a:schemeClr val="bg1"/>
                </a:solidFill>
                <a:ea typeface="Geneva" panose="020B0503030404040204" pitchFamily="34" charset="0"/>
              </a:rPr>
              <a:t>Know Where Your Os Go</a:t>
            </a:r>
          </a:p>
        </p:txBody>
      </p:sp>
      <p:pic>
        <p:nvPicPr>
          <p:cNvPr id="8" name="Picture 7" descr="A logo with a red cross&#10;&#10;Description automatically generated">
            <a:extLst>
              <a:ext uri="{FF2B5EF4-FFF2-40B4-BE49-F238E27FC236}">
                <a16:creationId xmlns:a16="http://schemas.microsoft.com/office/drawing/2014/main" id="{4CA626DA-F8C3-A7D1-D69C-6E11DC89A48D}"/>
              </a:ext>
            </a:extLst>
          </p:cNvPr>
          <p:cNvPicPr>
            <a:picLocks noChangeAspect="1"/>
          </p:cNvPicPr>
          <p:nvPr/>
        </p:nvPicPr>
        <p:blipFill>
          <a:blip r:embed="rId3"/>
          <a:stretch>
            <a:fillRect/>
          </a:stretch>
        </p:blipFill>
        <p:spPr>
          <a:xfrm>
            <a:off x="1299286" y="317647"/>
            <a:ext cx="2279024" cy="1045574"/>
          </a:xfrm>
          <a:prstGeom prst="rect">
            <a:avLst/>
          </a:prstGeom>
        </p:spPr>
      </p:pic>
      <p:pic>
        <p:nvPicPr>
          <p:cNvPr id="10" name="Picture 9" descr="A red and white blood drops&#10;&#10;Description automatically generated">
            <a:extLst>
              <a:ext uri="{FF2B5EF4-FFF2-40B4-BE49-F238E27FC236}">
                <a16:creationId xmlns:a16="http://schemas.microsoft.com/office/drawing/2014/main" id="{856BED37-0463-6CC8-E7DE-9E13F3DB73C1}"/>
              </a:ext>
            </a:extLst>
          </p:cNvPr>
          <p:cNvPicPr>
            <a:picLocks noChangeAspect="1"/>
          </p:cNvPicPr>
          <p:nvPr/>
        </p:nvPicPr>
        <p:blipFill>
          <a:blip r:embed="rId4"/>
          <a:stretch>
            <a:fillRect/>
          </a:stretch>
        </p:blipFill>
        <p:spPr>
          <a:xfrm>
            <a:off x="2984616" y="1549747"/>
            <a:ext cx="635583" cy="88686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47ABDAC-1A0E-1757-B85E-C06B62A5A6EB}"/>
              </a:ext>
            </a:extLst>
          </p:cNvPr>
          <p:cNvPicPr>
            <a:picLocks noChangeAspect="1"/>
          </p:cNvPicPr>
          <p:nvPr/>
        </p:nvPicPr>
        <p:blipFill>
          <a:blip r:embed="rId5"/>
          <a:stretch>
            <a:fillRect/>
          </a:stretch>
        </p:blipFill>
        <p:spPr>
          <a:xfrm>
            <a:off x="1154125" y="1567853"/>
            <a:ext cx="1750457" cy="814791"/>
          </a:xfrm>
          <a:prstGeom prst="rect">
            <a:avLst/>
          </a:prstGeom>
        </p:spPr>
      </p:pic>
      <p:cxnSp>
        <p:nvCxnSpPr>
          <p:cNvPr id="14" name="Straight Connector 13">
            <a:extLst>
              <a:ext uri="{FF2B5EF4-FFF2-40B4-BE49-F238E27FC236}">
                <a16:creationId xmlns:a16="http://schemas.microsoft.com/office/drawing/2014/main" id="{1C16526A-9148-7DD8-162F-7D1020A8DAA3}"/>
              </a:ext>
            </a:extLst>
          </p:cNvPr>
          <p:cNvCxnSpPr>
            <a:cxnSpLocks/>
          </p:cNvCxnSpPr>
          <p:nvPr/>
        </p:nvCxnSpPr>
        <p:spPr>
          <a:xfrm>
            <a:off x="961087" y="2959446"/>
            <a:ext cx="2822072"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 name="Text Placeholder 1">
            <a:extLst>
              <a:ext uri="{FF2B5EF4-FFF2-40B4-BE49-F238E27FC236}">
                <a16:creationId xmlns:a16="http://schemas.microsoft.com/office/drawing/2014/main" id="{14EDE032-D367-4CC2-90A6-CB356C32C88E}"/>
              </a:ext>
            </a:extLst>
          </p:cNvPr>
          <p:cNvSpPr txBox="1">
            <a:spLocks/>
          </p:cNvSpPr>
          <p:nvPr/>
        </p:nvSpPr>
        <p:spPr>
          <a:xfrm>
            <a:off x="961087" y="4278469"/>
            <a:ext cx="2822072" cy="54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en-US" sz="1400" b="1" dirty="0">
                <a:solidFill>
                  <a:schemeClr val="bg1"/>
                </a:solidFill>
                <a:ea typeface="Geneva" panose="020B0503030404040204" pitchFamily="34" charset="0"/>
              </a:rPr>
              <a:t>Presenter Name</a:t>
            </a:r>
          </a:p>
          <a:p>
            <a:pPr marL="0" indent="0" algn="ctr">
              <a:spcBef>
                <a:spcPts val="0"/>
              </a:spcBef>
              <a:buNone/>
            </a:pPr>
            <a:r>
              <a:rPr lang="en-US" altLang="en-US" sz="1400" b="1" dirty="0">
                <a:solidFill>
                  <a:schemeClr val="bg1"/>
                </a:solidFill>
                <a:ea typeface="Geneva" panose="020B0503030404040204" pitchFamily="34" charset="0"/>
              </a:rPr>
              <a:t>Hospital Name</a:t>
            </a:r>
          </a:p>
        </p:txBody>
      </p:sp>
    </p:spTree>
    <p:extLst>
      <p:ext uri="{BB962C8B-B14F-4D97-AF65-F5344CB8AC3E}">
        <p14:creationId xmlns:p14="http://schemas.microsoft.com/office/powerpoint/2010/main" val="356283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A8A8-BAEF-95C5-AFA7-925B77D8E67F}"/>
              </a:ext>
            </a:extLst>
          </p:cNvPr>
          <p:cNvSpPr>
            <a:spLocks noGrp="1"/>
          </p:cNvSpPr>
          <p:nvPr>
            <p:ph type="title"/>
          </p:nvPr>
        </p:nvSpPr>
        <p:spPr>
          <a:xfrm>
            <a:off x="457200" y="108984"/>
            <a:ext cx="8229600" cy="407465"/>
          </a:xfrm>
        </p:spPr>
        <p:txBody>
          <a:bodyPr/>
          <a:lstStyle/>
          <a:p>
            <a:pPr algn="ctr"/>
            <a:r>
              <a:rPr lang="en-US" dirty="0"/>
              <a:t>How to Perform an O Negative Audit</a:t>
            </a:r>
          </a:p>
        </p:txBody>
      </p:sp>
      <p:sp>
        <p:nvSpPr>
          <p:cNvPr id="3" name="Text Placeholder 2">
            <a:extLst>
              <a:ext uri="{FF2B5EF4-FFF2-40B4-BE49-F238E27FC236}">
                <a16:creationId xmlns:a16="http://schemas.microsoft.com/office/drawing/2014/main" id="{4B07E7FF-CECC-8697-15E8-5392EA362C1B}"/>
              </a:ext>
            </a:extLst>
          </p:cNvPr>
          <p:cNvSpPr>
            <a:spLocks noGrp="1"/>
          </p:cNvSpPr>
          <p:nvPr>
            <p:ph type="body" sz="quarter" idx="12"/>
          </p:nvPr>
        </p:nvSpPr>
        <p:spPr>
          <a:xfrm>
            <a:off x="3745282" y="1060175"/>
            <a:ext cx="4903619" cy="873287"/>
          </a:xfrm>
        </p:spPr>
        <p:txBody>
          <a:bodyPr/>
          <a:lstStyle/>
          <a:p>
            <a:pPr marL="0" indent="0">
              <a:buNone/>
            </a:pPr>
            <a:r>
              <a:rPr lang="en-US" b="1" dirty="0"/>
              <a:t>Start by evaluating all O negative units transfused to non-O negative patients during a defined timeframe that makes sense for your hospital.</a:t>
            </a:r>
          </a:p>
          <a:p>
            <a:pPr marL="0" indent="0">
              <a:buNone/>
            </a:pPr>
            <a:endParaRPr lang="en-US" dirty="0"/>
          </a:p>
        </p:txBody>
      </p:sp>
      <p:sp>
        <p:nvSpPr>
          <p:cNvPr id="5" name="Slide Number Placeholder 4">
            <a:extLst>
              <a:ext uri="{FF2B5EF4-FFF2-40B4-BE49-F238E27FC236}">
                <a16:creationId xmlns:a16="http://schemas.microsoft.com/office/drawing/2014/main" id="{30473F0A-702F-F1CC-F1CA-1335682B12B8}"/>
              </a:ext>
            </a:extLst>
          </p:cNvPr>
          <p:cNvSpPr>
            <a:spLocks noGrp="1"/>
          </p:cNvSpPr>
          <p:nvPr>
            <p:ph type="sldNum" sz="quarter" idx="14"/>
          </p:nvPr>
        </p:nvSpPr>
        <p:spPr/>
        <p:txBody>
          <a:bodyPr/>
          <a:lstStyle/>
          <a:p>
            <a:fld id="{C602A7E9-85B4-EB4A-8CED-A3527A5FD66A}" type="slidenum">
              <a:rPr lang="en-US" altLang="en-US" smtClean="0"/>
              <a:pPr/>
              <a:t>10</a:t>
            </a:fld>
            <a:r>
              <a:rPr lang="en-US" altLang="en-US" dirty="0"/>
              <a:t> </a:t>
            </a:r>
          </a:p>
        </p:txBody>
      </p:sp>
      <p:graphicFrame>
        <p:nvGraphicFramePr>
          <p:cNvPr id="7" name="Diagram 6">
            <a:extLst>
              <a:ext uri="{FF2B5EF4-FFF2-40B4-BE49-F238E27FC236}">
                <a16:creationId xmlns:a16="http://schemas.microsoft.com/office/drawing/2014/main" id="{085E6774-3CF3-2436-5EE1-7A8CBBBA433B}"/>
              </a:ext>
            </a:extLst>
          </p:cNvPr>
          <p:cNvGraphicFramePr/>
          <p:nvPr>
            <p:extLst>
              <p:ext uri="{D42A27DB-BD31-4B8C-83A1-F6EECF244321}">
                <p14:modId xmlns:p14="http://schemas.microsoft.com/office/powerpoint/2010/main" val="1427066876"/>
              </p:ext>
            </p:extLst>
          </p:nvPr>
        </p:nvGraphicFramePr>
        <p:xfrm>
          <a:off x="3745282" y="1607863"/>
          <a:ext cx="4903619" cy="3027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bag of raw meat with bar code&#10;&#10;Description automatically generated">
            <a:extLst>
              <a:ext uri="{FF2B5EF4-FFF2-40B4-BE49-F238E27FC236}">
                <a16:creationId xmlns:a16="http://schemas.microsoft.com/office/drawing/2014/main" id="{DF60D2C5-47D9-EBD5-B13F-1FEBD8CEB739}"/>
              </a:ext>
            </a:extLst>
          </p:cNvPr>
          <p:cNvPicPr>
            <a:picLocks noChangeAspect="1"/>
          </p:cNvPicPr>
          <p:nvPr/>
        </p:nvPicPr>
        <p:blipFill>
          <a:blip r:embed="rId8"/>
          <a:srcRect l="13832" r="33550"/>
          <a:stretch/>
        </p:blipFill>
        <p:spPr>
          <a:xfrm>
            <a:off x="435106" y="807984"/>
            <a:ext cx="3020605" cy="3827077"/>
          </a:xfrm>
          <a:prstGeom prst="rect">
            <a:avLst/>
          </a:prstGeom>
        </p:spPr>
      </p:pic>
    </p:spTree>
    <p:extLst>
      <p:ext uri="{BB962C8B-B14F-4D97-AF65-F5344CB8AC3E}">
        <p14:creationId xmlns:p14="http://schemas.microsoft.com/office/powerpoint/2010/main" val="327752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0C725-DC4E-8994-691A-94F171E9148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485F74-C2A9-5A53-184B-9119DABB15E4}"/>
              </a:ext>
            </a:extLst>
          </p:cNvPr>
          <p:cNvSpPr>
            <a:spLocks noGrp="1"/>
          </p:cNvSpPr>
          <p:nvPr>
            <p:ph type="title"/>
          </p:nvPr>
        </p:nvSpPr>
        <p:spPr>
          <a:xfrm>
            <a:off x="435106" y="295112"/>
            <a:ext cx="8229600" cy="407465"/>
          </a:xfrm>
        </p:spPr>
        <p:txBody>
          <a:bodyPr/>
          <a:lstStyle/>
          <a:p>
            <a:r>
              <a:rPr lang="en-US" dirty="0"/>
              <a:t>Common O Negative Audit Findings</a:t>
            </a:r>
          </a:p>
        </p:txBody>
      </p:sp>
      <p:graphicFrame>
        <p:nvGraphicFramePr>
          <p:cNvPr id="9" name="Table 8">
            <a:extLst>
              <a:ext uri="{FF2B5EF4-FFF2-40B4-BE49-F238E27FC236}">
                <a16:creationId xmlns:a16="http://schemas.microsoft.com/office/drawing/2014/main" id="{543B1732-C308-CC12-A3DD-7E17B88311A0}"/>
              </a:ext>
            </a:extLst>
          </p:cNvPr>
          <p:cNvGraphicFramePr>
            <a:graphicFrameLocks noGrp="1"/>
          </p:cNvGraphicFramePr>
          <p:nvPr>
            <p:extLst>
              <p:ext uri="{D42A27DB-BD31-4B8C-83A1-F6EECF244321}">
                <p14:modId xmlns:p14="http://schemas.microsoft.com/office/powerpoint/2010/main" val="2781852045"/>
              </p:ext>
            </p:extLst>
          </p:nvPr>
        </p:nvGraphicFramePr>
        <p:xfrm>
          <a:off x="492059" y="966489"/>
          <a:ext cx="8115694" cy="3711637"/>
        </p:xfrm>
        <a:graphic>
          <a:graphicData uri="http://schemas.openxmlformats.org/drawingml/2006/table">
            <a:tbl>
              <a:tblPr firstRow="1" bandRow="1">
                <a:tableStyleId>{5C22544A-7EE6-4342-B048-85BDC9FD1C3A}</a:tableStyleId>
              </a:tblPr>
              <a:tblGrid>
                <a:gridCol w="4057847">
                  <a:extLst>
                    <a:ext uri="{9D8B030D-6E8A-4147-A177-3AD203B41FA5}">
                      <a16:colId xmlns:a16="http://schemas.microsoft.com/office/drawing/2014/main" val="2608553432"/>
                    </a:ext>
                  </a:extLst>
                </a:gridCol>
                <a:gridCol w="4057847">
                  <a:extLst>
                    <a:ext uri="{9D8B030D-6E8A-4147-A177-3AD203B41FA5}">
                      <a16:colId xmlns:a16="http://schemas.microsoft.com/office/drawing/2014/main" val="1811461214"/>
                    </a:ext>
                  </a:extLst>
                </a:gridCol>
              </a:tblGrid>
              <a:tr h="511237">
                <a:tc>
                  <a:txBody>
                    <a:bodyPr/>
                    <a:lstStyle/>
                    <a:p>
                      <a:pPr algn="ctr"/>
                      <a:r>
                        <a:rPr lang="en-US" sz="1600" dirty="0"/>
                        <a:t>O Negative Transfusions</a:t>
                      </a:r>
                    </a:p>
                  </a:txBody>
                  <a:tcPr anchor="ctr">
                    <a:solidFill>
                      <a:srgbClr val="387A78"/>
                    </a:solidFill>
                  </a:tcPr>
                </a:tc>
                <a:tc>
                  <a:txBody>
                    <a:bodyPr/>
                    <a:lstStyle/>
                    <a:p>
                      <a:pPr algn="ctr"/>
                      <a:r>
                        <a:rPr lang="en-US" sz="1600" dirty="0"/>
                        <a:t>Potential Intervention</a:t>
                      </a:r>
                    </a:p>
                  </a:txBody>
                  <a:tcPr anchor="ctr">
                    <a:solidFill>
                      <a:srgbClr val="387A78"/>
                    </a:solidFill>
                  </a:tcPr>
                </a:tc>
                <a:extLst>
                  <a:ext uri="{0D108BD9-81ED-4DB2-BD59-A6C34878D82A}">
                    <a16:rowId xmlns:a16="http://schemas.microsoft.com/office/drawing/2014/main" val="2308875923"/>
                  </a:ext>
                </a:extLst>
              </a:tr>
              <a:tr h="410681">
                <a:tc>
                  <a:txBody>
                    <a:bodyPr/>
                    <a:lstStyle/>
                    <a:p>
                      <a:r>
                        <a:rPr lang="en-US" sz="1200" dirty="0"/>
                        <a:t>Emergency/MTP: Female of childbearing potential with unknown blood type</a:t>
                      </a:r>
                    </a:p>
                  </a:txBody>
                  <a:tcPr>
                    <a:solidFill>
                      <a:srgbClr val="C0C0C0">
                        <a:alpha val="75102"/>
                      </a:srgbClr>
                    </a:solidFill>
                  </a:tcPr>
                </a:tc>
                <a:tc>
                  <a:txBody>
                    <a:bodyPr/>
                    <a:lstStyle/>
                    <a:p>
                      <a:r>
                        <a:rPr lang="en-US" sz="1200" dirty="0"/>
                        <a:t>None needed</a:t>
                      </a:r>
                    </a:p>
                  </a:txBody>
                  <a:tcPr>
                    <a:solidFill>
                      <a:srgbClr val="C0C0C0">
                        <a:alpha val="75102"/>
                      </a:srgbClr>
                    </a:solidFill>
                  </a:tcPr>
                </a:tc>
                <a:extLst>
                  <a:ext uri="{0D108BD9-81ED-4DB2-BD59-A6C34878D82A}">
                    <a16:rowId xmlns:a16="http://schemas.microsoft.com/office/drawing/2014/main" val="4178144191"/>
                  </a:ext>
                </a:extLst>
              </a:tr>
              <a:tr h="41068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dirty="0"/>
                        <a:t>Routine: O Negative patient, Rh negative patient when ABO type not available</a:t>
                      </a:r>
                    </a:p>
                  </a:txBody>
                  <a:tcPr>
                    <a:solidFill>
                      <a:srgbClr val="D7D7D8">
                        <a:alpha val="74780"/>
                      </a:srgbClr>
                    </a:solidFill>
                  </a:tcPr>
                </a:tc>
                <a:tc>
                  <a:txBody>
                    <a:bodyPr/>
                    <a:lstStyle/>
                    <a:p>
                      <a:r>
                        <a:rPr lang="en-US" sz="1200" dirty="0"/>
                        <a:t>None needed</a:t>
                      </a:r>
                    </a:p>
                  </a:txBody>
                  <a:tcPr>
                    <a:solidFill>
                      <a:srgbClr val="D7D7D8">
                        <a:alpha val="74780"/>
                      </a:srgbClr>
                    </a:solidFill>
                  </a:tcPr>
                </a:tc>
                <a:extLst>
                  <a:ext uri="{0D108BD9-81ED-4DB2-BD59-A6C34878D82A}">
                    <a16:rowId xmlns:a16="http://schemas.microsoft.com/office/drawing/2014/main" val="3364672503"/>
                  </a:ext>
                </a:extLst>
              </a:tr>
              <a:tr h="410681">
                <a:tc>
                  <a:txBody>
                    <a:bodyPr/>
                    <a:lstStyle/>
                    <a:p>
                      <a:r>
                        <a:rPr lang="en-US" sz="1200" dirty="0"/>
                        <a:t>Emergency/MTP: Male or female beyond childbearing potential with unknown blood type</a:t>
                      </a:r>
                    </a:p>
                  </a:txBody>
                  <a:tcPr>
                    <a:solidFill>
                      <a:srgbClr val="C0C0C0">
                        <a:alpha val="75184"/>
                      </a:srgbClr>
                    </a:solidFill>
                  </a:tcPr>
                </a:tc>
                <a:tc>
                  <a:txBody>
                    <a:bodyPr/>
                    <a:lstStyle/>
                    <a:p>
                      <a:r>
                        <a:rPr lang="en-US" sz="1200" dirty="0"/>
                        <a:t>Does your hospital have SOPs that allow use of O positive for these patients? If so, are staff on all shifts familiar with the policies? </a:t>
                      </a:r>
                    </a:p>
                    <a:p>
                      <a:endParaRPr lang="en-US" sz="1200" dirty="0"/>
                    </a:p>
                    <a:p>
                      <a:r>
                        <a:rPr lang="en-US" sz="1200" dirty="0"/>
                        <a:t>Sample SOPs are available by request</a:t>
                      </a:r>
                    </a:p>
                  </a:txBody>
                  <a:tcPr>
                    <a:solidFill>
                      <a:srgbClr val="C0C0C0">
                        <a:alpha val="75184"/>
                      </a:srgbClr>
                    </a:solidFill>
                  </a:tcPr>
                </a:tc>
                <a:extLst>
                  <a:ext uri="{0D108BD9-81ED-4DB2-BD59-A6C34878D82A}">
                    <a16:rowId xmlns:a16="http://schemas.microsoft.com/office/drawing/2014/main" val="64062585"/>
                  </a:ext>
                </a:extLst>
              </a:tr>
              <a:tr h="410681">
                <a:tc>
                  <a:txBody>
                    <a:bodyPr/>
                    <a:lstStyle/>
                    <a:p>
                      <a:r>
                        <a:rPr lang="en-US" sz="1200" dirty="0"/>
                        <a:t>Routine: Non-O Negative patient, unit nearing expiration</a:t>
                      </a:r>
                    </a:p>
                  </a:txBody>
                  <a:tcPr>
                    <a:solidFill>
                      <a:srgbClr val="D7D7D8">
                        <a:alpha val="75000"/>
                      </a:srgbClr>
                    </a:solidFill>
                  </a:tcPr>
                </a:tc>
                <a:tc>
                  <a:txBody>
                    <a:bodyPr/>
                    <a:lstStyle/>
                    <a:p>
                      <a:r>
                        <a:rPr lang="en-US" sz="1200" dirty="0"/>
                        <a:t>O Negative par level/inventory level may be set too high:  consider gradually reducing O negative orders and monitoring</a:t>
                      </a:r>
                    </a:p>
                  </a:txBody>
                  <a:tcPr>
                    <a:solidFill>
                      <a:srgbClr val="D7D7D8">
                        <a:alpha val="75000"/>
                      </a:srgbClr>
                    </a:solidFill>
                  </a:tcPr>
                </a:tc>
                <a:extLst>
                  <a:ext uri="{0D108BD9-81ED-4DB2-BD59-A6C34878D82A}">
                    <a16:rowId xmlns:a16="http://schemas.microsoft.com/office/drawing/2014/main" val="1222614111"/>
                  </a:ext>
                </a:extLst>
              </a:tr>
              <a:tr h="410681">
                <a:tc>
                  <a:txBody>
                    <a:bodyPr/>
                    <a:lstStyle/>
                    <a:p>
                      <a:r>
                        <a:rPr lang="en-US" sz="1200" dirty="0"/>
                        <a:t>Routine: Non-O negative patient, clinical physician required O negative unit</a:t>
                      </a:r>
                    </a:p>
                  </a:txBody>
                  <a:tcPr>
                    <a:solidFill>
                      <a:srgbClr val="C0C0C0">
                        <a:alpha val="75000"/>
                      </a:srgbClr>
                    </a:solidFill>
                  </a:tcPr>
                </a:tc>
                <a:tc>
                  <a:txBody>
                    <a:bodyPr/>
                    <a:lstStyle/>
                    <a:p>
                      <a:r>
                        <a:rPr lang="en-US" sz="1200" dirty="0"/>
                        <a:t>Physician education is needed. We can help provide journal articles, AABB best practice guidelines, or educational presentations by request</a:t>
                      </a:r>
                    </a:p>
                  </a:txBody>
                  <a:tcPr>
                    <a:solidFill>
                      <a:srgbClr val="C0C0C0">
                        <a:alpha val="75000"/>
                      </a:srgbClr>
                    </a:solidFill>
                  </a:tcPr>
                </a:tc>
                <a:extLst>
                  <a:ext uri="{0D108BD9-81ED-4DB2-BD59-A6C34878D82A}">
                    <a16:rowId xmlns:a16="http://schemas.microsoft.com/office/drawing/2014/main" val="3311498510"/>
                  </a:ext>
                </a:extLst>
              </a:tr>
            </a:tbl>
          </a:graphicData>
        </a:graphic>
      </p:graphicFrame>
      <p:sp>
        <p:nvSpPr>
          <p:cNvPr id="5" name="Slide Number Placeholder 4">
            <a:extLst>
              <a:ext uri="{FF2B5EF4-FFF2-40B4-BE49-F238E27FC236}">
                <a16:creationId xmlns:a16="http://schemas.microsoft.com/office/drawing/2014/main" id="{C5093598-8ACB-5B3E-E3B0-3BFB223DD542}"/>
              </a:ext>
            </a:extLst>
          </p:cNvPr>
          <p:cNvSpPr>
            <a:spLocks noGrp="1"/>
          </p:cNvSpPr>
          <p:nvPr>
            <p:ph type="sldNum" sz="quarter" idx="4"/>
          </p:nvPr>
        </p:nvSpPr>
        <p:spPr/>
        <p:txBody>
          <a:bodyPr/>
          <a:lstStyle/>
          <a:p>
            <a:fld id="{C602A7E9-85B4-EB4A-8CED-A3527A5FD66A}" type="slidenum">
              <a:rPr lang="en-US" altLang="en-US" smtClean="0"/>
              <a:pPr/>
              <a:t>11</a:t>
            </a:fld>
            <a:endParaRPr lang="en-US" altLang="en-US" dirty="0"/>
          </a:p>
        </p:txBody>
      </p:sp>
      <p:pic>
        <p:nvPicPr>
          <p:cNvPr id="3" name="Picture 2" descr="A red and white blood drops&#10;&#10;Description automatically generated">
            <a:extLst>
              <a:ext uri="{FF2B5EF4-FFF2-40B4-BE49-F238E27FC236}">
                <a16:creationId xmlns:a16="http://schemas.microsoft.com/office/drawing/2014/main" id="{4FE42F6B-3010-8313-AD64-6B326C5C3AF9}"/>
              </a:ext>
            </a:extLst>
          </p:cNvPr>
          <p:cNvPicPr>
            <a:picLocks noChangeAspect="1"/>
          </p:cNvPicPr>
          <p:nvPr/>
        </p:nvPicPr>
        <p:blipFill>
          <a:blip r:embed="rId3"/>
          <a:stretch>
            <a:fillRect/>
          </a:stretch>
        </p:blipFill>
        <p:spPr>
          <a:xfrm>
            <a:off x="8493501" y="163157"/>
            <a:ext cx="466944" cy="671377"/>
          </a:xfrm>
          <a:prstGeom prst="rect">
            <a:avLst/>
          </a:prstGeom>
        </p:spPr>
      </p:pic>
    </p:spTree>
    <p:extLst>
      <p:ext uri="{BB962C8B-B14F-4D97-AF65-F5344CB8AC3E}">
        <p14:creationId xmlns:p14="http://schemas.microsoft.com/office/powerpoint/2010/main" val="332571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5B9E39-AE58-6C9E-7159-5B1289B96842}"/>
              </a:ext>
            </a:extLst>
          </p:cNvPr>
          <p:cNvSpPr>
            <a:spLocks noGrp="1"/>
          </p:cNvSpPr>
          <p:nvPr>
            <p:ph idx="1"/>
          </p:nvPr>
        </p:nvSpPr>
        <p:spPr>
          <a:xfrm>
            <a:off x="319090" y="1072596"/>
            <a:ext cx="4457699" cy="3277110"/>
          </a:xfrm>
        </p:spPr>
        <p:txBody>
          <a:bodyPr>
            <a:normAutofit/>
          </a:bodyPr>
          <a:lstStyle/>
          <a:p>
            <a:pPr marL="0" indent="0">
              <a:buNone/>
            </a:pPr>
            <a:r>
              <a:rPr lang="en-US" b="1" dirty="0">
                <a:latin typeface="+mn-lt"/>
                <a:cs typeface="Poppins" panose="00000500000000000000" pitchFamily="2" charset="0"/>
              </a:rPr>
              <a:t>O negative audits are a great way to better understand utilization patterns and identify potential ways to reduce O negative rates</a:t>
            </a:r>
          </a:p>
          <a:p>
            <a:pPr lvl="1"/>
            <a:r>
              <a:rPr lang="en-US" sz="1600" b="1" dirty="0">
                <a:latin typeface="+mn-lt"/>
                <a:cs typeface="Poppins" panose="00000500000000000000" pitchFamily="2" charset="0"/>
              </a:rPr>
              <a:t>Low O negative expiration rates do not tell the whole story</a:t>
            </a:r>
            <a:r>
              <a:rPr lang="en-US" sz="1600" dirty="0">
                <a:latin typeface="+mn-lt"/>
                <a:cs typeface="Poppins" panose="00000500000000000000" pitchFamily="2" charset="0"/>
              </a:rPr>
              <a:t>  </a:t>
            </a:r>
          </a:p>
          <a:p>
            <a:pPr lvl="2"/>
            <a:r>
              <a:rPr lang="en-US" sz="1600" dirty="0">
                <a:latin typeface="+mn-lt"/>
                <a:cs typeface="Poppins" panose="00000500000000000000" pitchFamily="2" charset="0"/>
              </a:rPr>
              <a:t>Short-dated O negative units that are routinely transfused to non-O negative patients to avoid expiration are an important source of wastage—and a potential opportunity to reduce O negative utilization </a:t>
            </a:r>
          </a:p>
        </p:txBody>
      </p:sp>
      <p:sp>
        <p:nvSpPr>
          <p:cNvPr id="10" name="Title 1">
            <a:extLst>
              <a:ext uri="{FF2B5EF4-FFF2-40B4-BE49-F238E27FC236}">
                <a16:creationId xmlns:a16="http://schemas.microsoft.com/office/drawing/2014/main" id="{27D6B794-FF9B-A453-2D30-F5D1E6182F1B}"/>
              </a:ext>
            </a:extLst>
          </p:cNvPr>
          <p:cNvSpPr txBox="1">
            <a:spLocks/>
          </p:cNvSpPr>
          <p:nvPr/>
        </p:nvSpPr>
        <p:spPr bwMode="auto">
          <a:xfrm>
            <a:off x="457200" y="12874"/>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100" b="1" dirty="0">
                <a:solidFill>
                  <a:srgbClr val="387A78"/>
                </a:solidFill>
                <a:latin typeface="+mj-lt"/>
                <a:cs typeface="Poppins" panose="00000500000000000000" pitchFamily="2" charset="0"/>
              </a:rPr>
              <a:t>O Negative Tip:  Know Where Your Os Go</a:t>
            </a:r>
          </a:p>
        </p:txBody>
      </p:sp>
      <p:sp>
        <p:nvSpPr>
          <p:cNvPr id="12" name="TextBox 11">
            <a:extLst>
              <a:ext uri="{FF2B5EF4-FFF2-40B4-BE49-F238E27FC236}">
                <a16:creationId xmlns:a16="http://schemas.microsoft.com/office/drawing/2014/main" id="{CCECF6F2-084B-1690-4C3B-712FDEB3C83E}"/>
              </a:ext>
            </a:extLst>
          </p:cNvPr>
          <p:cNvSpPr txBox="1"/>
          <p:nvPr/>
        </p:nvSpPr>
        <p:spPr>
          <a:xfrm>
            <a:off x="1590675" y="4644253"/>
            <a:ext cx="6972300" cy="507831"/>
          </a:xfrm>
          <a:prstGeom prst="rect">
            <a:avLst/>
          </a:prstGeom>
          <a:noFill/>
        </p:spPr>
        <p:txBody>
          <a:bodyPr wrap="square">
            <a:spAutoFit/>
          </a:bodyPr>
          <a:lstStyle/>
          <a:p>
            <a:pPr marL="228600" indent="-228600">
              <a:buFont typeface="+mj-lt"/>
              <a:buAutoNum type="arabicPeriod"/>
            </a:pPr>
            <a:r>
              <a:rPr lang="en-US" sz="900" dirty="0">
                <a:latin typeface="Arial" panose="020B0604020202020204" pitchFamily="34" charset="0"/>
                <a:cs typeface="Arial" panose="020B0604020202020204" pitchFamily="34" charset="0"/>
              </a:rPr>
              <a:t>Optimizing O-negative RBC utilization using a data-driven approach. Transfusion. 60:4. Apr 2020: 739-746.</a:t>
            </a:r>
          </a:p>
          <a:p>
            <a:pPr marL="228600" indent="-228600">
              <a:buFont typeface="+mj-lt"/>
              <a:buAutoNum type="arabicPeriod"/>
            </a:pPr>
            <a:r>
              <a:rPr lang="en-US" sz="900" dirty="0">
                <a:latin typeface="Arial" panose="020B0604020202020204" pitchFamily="34" charset="0"/>
                <a:cs typeface="Arial" panose="020B0604020202020204" pitchFamily="34" charset="0"/>
              </a:rPr>
              <a:t>Hirani R, Wong J, Diaz P, et al. A national review of the clinical use of group O D– red blood cell units. Transfusion 2017;57:1254-61.</a:t>
            </a:r>
          </a:p>
        </p:txBody>
      </p:sp>
      <p:graphicFrame>
        <p:nvGraphicFramePr>
          <p:cNvPr id="2" name="Diagram 1">
            <a:extLst>
              <a:ext uri="{FF2B5EF4-FFF2-40B4-BE49-F238E27FC236}">
                <a16:creationId xmlns:a16="http://schemas.microsoft.com/office/drawing/2014/main" id="{09BB7DD3-2570-11FC-A928-1CE5E80FB702}"/>
              </a:ext>
            </a:extLst>
          </p:cNvPr>
          <p:cNvGraphicFramePr/>
          <p:nvPr/>
        </p:nvGraphicFramePr>
        <p:xfrm>
          <a:off x="5276850" y="1485900"/>
          <a:ext cx="3562350" cy="28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6D2FC59-1FAE-CBE6-71CC-BDF9E4B2B7E0}"/>
              </a:ext>
            </a:extLst>
          </p:cNvPr>
          <p:cNvSpPr txBox="1"/>
          <p:nvPr/>
        </p:nvSpPr>
        <p:spPr>
          <a:xfrm>
            <a:off x="5429250" y="1050925"/>
            <a:ext cx="3257550" cy="384721"/>
          </a:xfrm>
          <a:prstGeom prst="rect">
            <a:avLst/>
          </a:prstGeom>
          <a:noFill/>
        </p:spPr>
        <p:txBody>
          <a:bodyPr wrap="square" rtlCol="0">
            <a:spAutoFit/>
          </a:bodyPr>
          <a:lstStyle/>
          <a:p>
            <a:pPr algn="ctr"/>
            <a:r>
              <a:rPr lang="en-US" sz="1900" b="1" dirty="0">
                <a:solidFill>
                  <a:srgbClr val="313231"/>
                </a:solidFill>
                <a:latin typeface="+mj-lt"/>
                <a:ea typeface="Geneva" charset="0"/>
                <a:cs typeface="Poppins" panose="00000500000000000000" pitchFamily="2" charset="0"/>
              </a:rPr>
              <a:t>Cycle of Overutilization</a:t>
            </a:r>
          </a:p>
        </p:txBody>
      </p:sp>
      <p:cxnSp>
        <p:nvCxnSpPr>
          <p:cNvPr id="6" name="Straight Connector 5">
            <a:extLst>
              <a:ext uri="{FF2B5EF4-FFF2-40B4-BE49-F238E27FC236}">
                <a16:creationId xmlns:a16="http://schemas.microsoft.com/office/drawing/2014/main" id="{F9BFCEE1-4874-AF56-43EA-313C44237518}"/>
              </a:ext>
            </a:extLst>
          </p:cNvPr>
          <p:cNvCxnSpPr/>
          <p:nvPr/>
        </p:nvCxnSpPr>
        <p:spPr>
          <a:xfrm>
            <a:off x="5076825" y="782469"/>
            <a:ext cx="0" cy="37939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93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0CEBC31-6357-FF9E-7084-4A6D6E2316C2}"/>
              </a:ext>
            </a:extLst>
          </p:cNvPr>
          <p:cNvGrpSpPr/>
          <p:nvPr/>
        </p:nvGrpSpPr>
        <p:grpSpPr>
          <a:xfrm>
            <a:off x="-3308419" y="1413090"/>
            <a:ext cx="7880419" cy="2295532"/>
            <a:chOff x="-919067" y="1942139"/>
            <a:chExt cx="10507225" cy="3060709"/>
          </a:xfrm>
        </p:grpSpPr>
        <p:graphicFrame>
          <p:nvGraphicFramePr>
            <p:cNvPr id="23" name="Chart 22">
              <a:extLst>
                <a:ext uri="{FF2B5EF4-FFF2-40B4-BE49-F238E27FC236}">
                  <a16:creationId xmlns:a16="http://schemas.microsoft.com/office/drawing/2014/main" id="{FB1F6F15-444F-8429-F29E-1C5B2E0C7DF6}"/>
                </a:ext>
              </a:extLst>
            </p:cNvPr>
            <p:cNvGraphicFramePr/>
            <p:nvPr/>
          </p:nvGraphicFramePr>
          <p:xfrm>
            <a:off x="-919067" y="1978751"/>
            <a:ext cx="6489700" cy="30240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6915E7B1-C870-0449-8F57-ED29B54A4744}"/>
                </a:ext>
              </a:extLst>
            </p:cNvPr>
            <p:cNvGraphicFramePr/>
            <p:nvPr>
              <p:extLst>
                <p:ext uri="{D42A27DB-BD31-4B8C-83A1-F6EECF244321}">
                  <p14:modId xmlns:p14="http://schemas.microsoft.com/office/powerpoint/2010/main" val="1222685101"/>
                </p:ext>
              </p:extLst>
            </p:nvPr>
          </p:nvGraphicFramePr>
          <p:xfrm>
            <a:off x="3098458" y="1942139"/>
            <a:ext cx="6489700" cy="302409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Footer Placeholder 3">
            <a:extLst>
              <a:ext uri="{FF2B5EF4-FFF2-40B4-BE49-F238E27FC236}">
                <a16:creationId xmlns:a16="http://schemas.microsoft.com/office/drawing/2014/main" id="{C4159E67-C685-72B0-81FD-A0F8EE167972}"/>
              </a:ext>
            </a:extLst>
          </p:cNvPr>
          <p:cNvSpPr>
            <a:spLocks noGrp="1"/>
          </p:cNvSpPr>
          <p:nvPr>
            <p:ph type="ftr" sz="quarter" idx="13"/>
          </p:nvPr>
        </p:nvSpPr>
        <p:spPr>
          <a:xfrm>
            <a:off x="1633356" y="4761185"/>
            <a:ext cx="7343120" cy="139975"/>
          </a:xfrm>
        </p:spPr>
        <p:txBody>
          <a:bodyPr/>
          <a:lstStyle/>
          <a:p>
            <a:pPr marL="171450" indent="-171450">
              <a:buFont typeface="+mj-lt"/>
              <a:buAutoNum type="arabicPeriod"/>
              <a:defRPr/>
            </a:pPr>
            <a:r>
              <a:rPr lang="en-US" sz="800" dirty="0">
                <a:latin typeface="+mn-lt"/>
              </a:rPr>
              <a:t>Virk MS, et al. Optimizing O-negative RBC utilization using a data-driven approach. Transfusion. 60:4. Apr 2020: 739-746.</a:t>
            </a:r>
          </a:p>
        </p:txBody>
      </p:sp>
      <p:sp>
        <p:nvSpPr>
          <p:cNvPr id="5" name="Text Placeholder 2">
            <a:extLst>
              <a:ext uri="{FF2B5EF4-FFF2-40B4-BE49-F238E27FC236}">
                <a16:creationId xmlns:a16="http://schemas.microsoft.com/office/drawing/2014/main" id="{74E7B998-5473-8C21-51E5-4C4A36741522}"/>
              </a:ext>
            </a:extLst>
          </p:cNvPr>
          <p:cNvSpPr txBox="1">
            <a:spLocks/>
          </p:cNvSpPr>
          <p:nvPr/>
        </p:nvSpPr>
        <p:spPr bwMode="auto">
          <a:xfrm>
            <a:off x="314324" y="643051"/>
            <a:ext cx="8515350"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600" dirty="0"/>
              <a:t>Recent studies indicate a shortage of O negative blood product, stems from </a:t>
            </a:r>
            <a:r>
              <a:rPr lang="en-US" sz="1600" b="1" dirty="0"/>
              <a:t>significant overuse </a:t>
            </a:r>
            <a:r>
              <a:rPr lang="en-US" sz="1600" dirty="0"/>
              <a:t>when the type was not required for transfusion</a:t>
            </a:r>
            <a:r>
              <a:rPr lang="en-US" sz="1350" dirty="0"/>
              <a:t>. </a:t>
            </a:r>
          </a:p>
        </p:txBody>
      </p:sp>
      <p:sp>
        <p:nvSpPr>
          <p:cNvPr id="7" name="Title 1">
            <a:extLst>
              <a:ext uri="{FF2B5EF4-FFF2-40B4-BE49-F238E27FC236}">
                <a16:creationId xmlns:a16="http://schemas.microsoft.com/office/drawing/2014/main" id="{CA5C4F97-4222-A9FD-EAD8-0ABF5A9CCFD2}"/>
              </a:ext>
            </a:extLst>
          </p:cNvPr>
          <p:cNvSpPr txBox="1">
            <a:spLocks/>
          </p:cNvSpPr>
          <p:nvPr/>
        </p:nvSpPr>
        <p:spPr bwMode="auto">
          <a:xfrm>
            <a:off x="457200" y="0"/>
            <a:ext cx="8229600" cy="5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100" b="1" dirty="0">
                <a:solidFill>
                  <a:srgbClr val="387A78"/>
                </a:solidFill>
              </a:rPr>
              <a:t>Examining O Negative Overuse</a:t>
            </a:r>
          </a:p>
        </p:txBody>
      </p:sp>
      <p:sp>
        <p:nvSpPr>
          <p:cNvPr id="19" name="TextBox 18">
            <a:extLst>
              <a:ext uri="{FF2B5EF4-FFF2-40B4-BE49-F238E27FC236}">
                <a16:creationId xmlns:a16="http://schemas.microsoft.com/office/drawing/2014/main" id="{7D2639F5-5C39-E194-85C8-4EE4C57F5D4C}"/>
              </a:ext>
            </a:extLst>
          </p:cNvPr>
          <p:cNvSpPr txBox="1"/>
          <p:nvPr/>
        </p:nvSpPr>
        <p:spPr>
          <a:xfrm>
            <a:off x="1641602" y="2310960"/>
            <a:ext cx="1029424" cy="600164"/>
          </a:xfrm>
          <a:prstGeom prst="rect">
            <a:avLst/>
          </a:prstGeom>
          <a:noFill/>
        </p:spPr>
        <p:txBody>
          <a:bodyPr wrap="square" rtlCol="0">
            <a:spAutoFit/>
          </a:bodyPr>
          <a:lstStyle/>
          <a:p>
            <a:r>
              <a:rPr lang="en-US" sz="3300" dirty="0">
                <a:solidFill>
                  <a:srgbClr val="C00000"/>
                </a:solidFill>
              </a:rPr>
              <a:t>67%</a:t>
            </a:r>
          </a:p>
        </p:txBody>
      </p:sp>
      <p:sp>
        <p:nvSpPr>
          <p:cNvPr id="29" name="Text Placeholder 2">
            <a:extLst>
              <a:ext uri="{FF2B5EF4-FFF2-40B4-BE49-F238E27FC236}">
                <a16:creationId xmlns:a16="http://schemas.microsoft.com/office/drawing/2014/main" id="{EC360B41-6D67-FA88-3F7E-0DF7EFD11580}"/>
              </a:ext>
            </a:extLst>
          </p:cNvPr>
          <p:cNvSpPr txBox="1">
            <a:spLocks/>
          </p:cNvSpPr>
          <p:nvPr/>
        </p:nvSpPr>
        <p:spPr bwMode="auto">
          <a:xfrm>
            <a:off x="535288" y="3978869"/>
            <a:ext cx="807341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600" dirty="0"/>
              <a:t>In this study, the authors found that </a:t>
            </a:r>
            <a:r>
              <a:rPr lang="en-US" sz="1600" b="1" dirty="0"/>
              <a:t>67%</a:t>
            </a:r>
            <a:r>
              <a:rPr lang="en-US" sz="1600" dirty="0"/>
              <a:t> of their O negative units were transfused to non-O negative recipients</a:t>
            </a:r>
          </a:p>
        </p:txBody>
      </p:sp>
      <p:pic>
        <p:nvPicPr>
          <p:cNvPr id="3" name="Picture 2">
            <a:extLst>
              <a:ext uri="{FF2B5EF4-FFF2-40B4-BE49-F238E27FC236}">
                <a16:creationId xmlns:a16="http://schemas.microsoft.com/office/drawing/2014/main" id="{98682CC7-4EE7-BC7A-AC67-53773496B658}"/>
              </a:ext>
            </a:extLst>
          </p:cNvPr>
          <p:cNvPicPr>
            <a:picLocks noChangeAspect="1"/>
          </p:cNvPicPr>
          <p:nvPr/>
        </p:nvPicPr>
        <p:blipFill>
          <a:blip r:embed="rId5"/>
          <a:stretch>
            <a:fillRect/>
          </a:stretch>
        </p:blipFill>
        <p:spPr>
          <a:xfrm>
            <a:off x="4249078" y="1944501"/>
            <a:ext cx="4281541" cy="1333081"/>
          </a:xfrm>
          <a:prstGeom prst="rect">
            <a:avLst/>
          </a:prstGeom>
          <a:ln>
            <a:solidFill>
              <a:schemeClr val="accent5"/>
            </a:solidFill>
          </a:ln>
        </p:spPr>
      </p:pic>
      <p:cxnSp>
        <p:nvCxnSpPr>
          <p:cNvPr id="2" name="Straight Connector 1">
            <a:extLst>
              <a:ext uri="{FF2B5EF4-FFF2-40B4-BE49-F238E27FC236}">
                <a16:creationId xmlns:a16="http://schemas.microsoft.com/office/drawing/2014/main" id="{C228FF66-8D5B-8489-5A68-9283BC5F750B}"/>
              </a:ext>
            </a:extLst>
          </p:cNvPr>
          <p:cNvCxnSpPr>
            <a:cxnSpLocks/>
          </p:cNvCxnSpPr>
          <p:nvPr/>
        </p:nvCxnSpPr>
        <p:spPr>
          <a:xfrm flipH="1">
            <a:off x="535289" y="3750620"/>
            <a:ext cx="807341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22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A442-1349-638C-CCA8-0E6BE57DBE0B}"/>
              </a:ext>
            </a:extLst>
          </p:cNvPr>
          <p:cNvSpPr>
            <a:spLocks noGrp="1"/>
          </p:cNvSpPr>
          <p:nvPr>
            <p:ph type="title"/>
          </p:nvPr>
        </p:nvSpPr>
        <p:spPr>
          <a:xfrm>
            <a:off x="401478" y="240454"/>
            <a:ext cx="8229600" cy="407465"/>
          </a:xfrm>
        </p:spPr>
        <p:txBody>
          <a:bodyPr/>
          <a:lstStyle/>
          <a:p>
            <a:r>
              <a:rPr lang="en-US" dirty="0"/>
              <a:t>Additional Optimus Study Findings</a:t>
            </a:r>
          </a:p>
        </p:txBody>
      </p:sp>
      <p:sp>
        <p:nvSpPr>
          <p:cNvPr id="3" name="Text Placeholder 2">
            <a:extLst>
              <a:ext uri="{FF2B5EF4-FFF2-40B4-BE49-F238E27FC236}">
                <a16:creationId xmlns:a16="http://schemas.microsoft.com/office/drawing/2014/main" id="{0636A989-A207-4230-7EEB-CA1221DDA4B4}"/>
              </a:ext>
            </a:extLst>
          </p:cNvPr>
          <p:cNvSpPr>
            <a:spLocks noGrp="1"/>
          </p:cNvSpPr>
          <p:nvPr>
            <p:ph type="body" sz="quarter" idx="12"/>
          </p:nvPr>
        </p:nvSpPr>
        <p:spPr>
          <a:xfrm>
            <a:off x="401478" y="1460619"/>
            <a:ext cx="4351392" cy="2967019"/>
          </a:xfrm>
        </p:spPr>
        <p:txBody>
          <a:bodyPr/>
          <a:lstStyle/>
          <a:p>
            <a:r>
              <a:rPr lang="en-US" dirty="0"/>
              <a:t>Number of units transfused later in shelf-life correlated with inappropriate O negative RBC usage (O negative into Non-O negative patients = ONiNON)</a:t>
            </a:r>
          </a:p>
          <a:p>
            <a:r>
              <a:rPr lang="en-US" dirty="0"/>
              <a:t>Gradually reducing O negative inventory levels successfully reduced late and inappropriate O negative transfusions</a:t>
            </a:r>
          </a:p>
          <a:p>
            <a:r>
              <a:rPr lang="en-US" dirty="0"/>
              <a:t>O negative patients were not impacted</a:t>
            </a:r>
          </a:p>
          <a:p>
            <a:pPr lvl="1"/>
            <a:r>
              <a:rPr lang="en-US" sz="1600" dirty="0"/>
              <a:t>No increase in ad-hoc O negative orders</a:t>
            </a:r>
          </a:p>
          <a:p>
            <a:endParaRPr lang="en-US" dirty="0"/>
          </a:p>
        </p:txBody>
      </p:sp>
      <p:sp>
        <p:nvSpPr>
          <p:cNvPr id="5" name="Slide Number Placeholder 4">
            <a:extLst>
              <a:ext uri="{FF2B5EF4-FFF2-40B4-BE49-F238E27FC236}">
                <a16:creationId xmlns:a16="http://schemas.microsoft.com/office/drawing/2014/main" id="{A8D4212E-B434-E8CD-C998-6103AB4482F2}"/>
              </a:ext>
            </a:extLst>
          </p:cNvPr>
          <p:cNvSpPr>
            <a:spLocks noGrp="1"/>
          </p:cNvSpPr>
          <p:nvPr>
            <p:ph type="sldNum" sz="quarter" idx="14"/>
          </p:nvPr>
        </p:nvSpPr>
        <p:spPr/>
        <p:txBody>
          <a:bodyPr/>
          <a:lstStyle/>
          <a:p>
            <a:fld id="{C602A7E9-85B4-EB4A-8CED-A3527A5FD66A}" type="slidenum">
              <a:rPr lang="en-US" altLang="en-US" smtClean="0"/>
              <a:pPr/>
              <a:t>14</a:t>
            </a:fld>
            <a:r>
              <a:rPr lang="en-US" altLang="en-US" dirty="0"/>
              <a:t> </a:t>
            </a:r>
          </a:p>
        </p:txBody>
      </p:sp>
      <p:pic>
        <p:nvPicPr>
          <p:cNvPr id="6" name="Picture 5">
            <a:extLst>
              <a:ext uri="{FF2B5EF4-FFF2-40B4-BE49-F238E27FC236}">
                <a16:creationId xmlns:a16="http://schemas.microsoft.com/office/drawing/2014/main" id="{D9818073-359E-E500-E27B-AE270C97BFB5}"/>
              </a:ext>
            </a:extLst>
          </p:cNvPr>
          <p:cNvPicPr>
            <a:picLocks noChangeAspect="1"/>
          </p:cNvPicPr>
          <p:nvPr/>
        </p:nvPicPr>
        <p:blipFill>
          <a:blip r:embed="rId3"/>
          <a:stretch>
            <a:fillRect/>
          </a:stretch>
        </p:blipFill>
        <p:spPr>
          <a:xfrm>
            <a:off x="4933403" y="1643319"/>
            <a:ext cx="3809119" cy="2601618"/>
          </a:xfrm>
          <a:prstGeom prst="rect">
            <a:avLst/>
          </a:prstGeom>
          <a:ln w="15875">
            <a:solidFill>
              <a:srgbClr val="387A78"/>
            </a:solidFill>
          </a:ln>
        </p:spPr>
      </p:pic>
      <p:sp>
        <p:nvSpPr>
          <p:cNvPr id="7" name="Content Placeholder 3">
            <a:extLst>
              <a:ext uri="{FF2B5EF4-FFF2-40B4-BE49-F238E27FC236}">
                <a16:creationId xmlns:a16="http://schemas.microsoft.com/office/drawing/2014/main" id="{FF4B791D-CB8A-96EB-48F0-472EE3F0925A}"/>
              </a:ext>
            </a:extLst>
          </p:cNvPr>
          <p:cNvSpPr>
            <a:spLocks noGrp="1"/>
          </p:cNvSpPr>
          <p:nvPr>
            <p:ph sz="quarter" idx="15"/>
          </p:nvPr>
        </p:nvSpPr>
        <p:spPr>
          <a:xfrm>
            <a:off x="401478" y="715862"/>
            <a:ext cx="8229600" cy="550229"/>
          </a:xfrm>
        </p:spPr>
        <p:txBody>
          <a:bodyPr/>
          <a:lstStyle/>
          <a:p>
            <a:r>
              <a:rPr lang="en-US" sz="1600" dirty="0"/>
              <a:t>The study found that shorter dated O negative units were more likely to be given to non-O negative recipients.</a:t>
            </a:r>
          </a:p>
        </p:txBody>
      </p:sp>
    </p:spTree>
    <p:extLst>
      <p:ext uri="{BB962C8B-B14F-4D97-AF65-F5344CB8AC3E}">
        <p14:creationId xmlns:p14="http://schemas.microsoft.com/office/powerpoint/2010/main" val="330098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9471-7B5E-8582-0978-3B217963150B}"/>
              </a:ext>
            </a:extLst>
          </p:cNvPr>
          <p:cNvSpPr>
            <a:spLocks noGrp="1"/>
          </p:cNvSpPr>
          <p:nvPr>
            <p:ph type="title"/>
          </p:nvPr>
        </p:nvSpPr>
        <p:spPr>
          <a:xfrm>
            <a:off x="401478" y="191287"/>
            <a:ext cx="8229600" cy="407465"/>
          </a:xfrm>
        </p:spPr>
        <p:txBody>
          <a:bodyPr/>
          <a:lstStyle/>
          <a:p>
            <a:r>
              <a:rPr lang="en-US" dirty="0"/>
              <a:t>O Negative Transfers</a:t>
            </a:r>
          </a:p>
        </p:txBody>
      </p:sp>
      <p:sp>
        <p:nvSpPr>
          <p:cNvPr id="3" name="Text Placeholder 2">
            <a:extLst>
              <a:ext uri="{FF2B5EF4-FFF2-40B4-BE49-F238E27FC236}">
                <a16:creationId xmlns:a16="http://schemas.microsoft.com/office/drawing/2014/main" id="{ACFA201B-1767-8671-8907-9A92427CA7D6}"/>
              </a:ext>
            </a:extLst>
          </p:cNvPr>
          <p:cNvSpPr>
            <a:spLocks noGrp="1"/>
          </p:cNvSpPr>
          <p:nvPr>
            <p:ph type="body" sz="quarter" idx="12"/>
          </p:nvPr>
        </p:nvSpPr>
        <p:spPr>
          <a:xfrm>
            <a:off x="401478" y="1375353"/>
            <a:ext cx="5097447" cy="2967019"/>
          </a:xfrm>
        </p:spPr>
        <p:txBody>
          <a:bodyPr/>
          <a:lstStyle/>
          <a:p>
            <a:r>
              <a:rPr lang="en-US" sz="1600" dirty="0"/>
              <a:t>Transferring short-dated units to a hospital partner that is more likely to be able to use them may be a good stewardship practice </a:t>
            </a:r>
            <a:r>
              <a:rPr lang="en-US" sz="1600" i="1" u="sng" dirty="0"/>
              <a:t>in some cases</a:t>
            </a:r>
            <a:endParaRPr lang="en-US" sz="1600" i="1" dirty="0"/>
          </a:p>
          <a:p>
            <a:r>
              <a:rPr lang="en-US" sz="1600" dirty="0"/>
              <a:t>High transfer rates may also contribute to high wastage rates at the transfer partner if they can’t be used for O negative patients</a:t>
            </a:r>
          </a:p>
          <a:p>
            <a:r>
              <a:rPr lang="en-US" sz="1600" dirty="0"/>
              <a:t>Transfers should not be considered a substitute for right-sizing O negative inventory</a:t>
            </a:r>
          </a:p>
          <a:p>
            <a:endParaRPr lang="en-US" dirty="0"/>
          </a:p>
        </p:txBody>
      </p:sp>
      <p:sp>
        <p:nvSpPr>
          <p:cNvPr id="4" name="Content Placeholder 3">
            <a:extLst>
              <a:ext uri="{FF2B5EF4-FFF2-40B4-BE49-F238E27FC236}">
                <a16:creationId xmlns:a16="http://schemas.microsoft.com/office/drawing/2014/main" id="{2C1EBF81-2D6F-944D-2E00-36E3C94F6C9E}"/>
              </a:ext>
            </a:extLst>
          </p:cNvPr>
          <p:cNvSpPr>
            <a:spLocks noGrp="1"/>
          </p:cNvSpPr>
          <p:nvPr>
            <p:ph sz="quarter" idx="15"/>
          </p:nvPr>
        </p:nvSpPr>
        <p:spPr>
          <a:xfrm>
            <a:off x="401478" y="668616"/>
            <a:ext cx="4522214" cy="315912"/>
          </a:xfrm>
        </p:spPr>
        <p:txBody>
          <a:bodyPr/>
          <a:lstStyle/>
          <a:p>
            <a:r>
              <a:rPr lang="en-US" sz="1600" dirty="0"/>
              <a:t>Short date transfers can be another source of wastage. </a:t>
            </a:r>
          </a:p>
        </p:txBody>
      </p:sp>
      <p:sp>
        <p:nvSpPr>
          <p:cNvPr id="5" name="Slide Number Placeholder 4">
            <a:extLst>
              <a:ext uri="{FF2B5EF4-FFF2-40B4-BE49-F238E27FC236}">
                <a16:creationId xmlns:a16="http://schemas.microsoft.com/office/drawing/2014/main" id="{6815A291-F717-333D-5A96-D313935E1B3F}"/>
              </a:ext>
            </a:extLst>
          </p:cNvPr>
          <p:cNvSpPr>
            <a:spLocks noGrp="1"/>
          </p:cNvSpPr>
          <p:nvPr>
            <p:ph type="sldNum" sz="quarter" idx="14"/>
          </p:nvPr>
        </p:nvSpPr>
        <p:spPr/>
        <p:txBody>
          <a:bodyPr/>
          <a:lstStyle/>
          <a:p>
            <a:fld id="{C602A7E9-85B4-EB4A-8CED-A3527A5FD66A}" type="slidenum">
              <a:rPr lang="en-US" altLang="en-US" smtClean="0"/>
              <a:pPr/>
              <a:t>15</a:t>
            </a:fld>
            <a:r>
              <a:rPr lang="en-US" altLang="en-US" dirty="0"/>
              <a:t> </a:t>
            </a:r>
          </a:p>
        </p:txBody>
      </p:sp>
      <p:pic>
        <p:nvPicPr>
          <p:cNvPr id="7" name="Picture 6">
            <a:extLst>
              <a:ext uri="{FF2B5EF4-FFF2-40B4-BE49-F238E27FC236}">
                <a16:creationId xmlns:a16="http://schemas.microsoft.com/office/drawing/2014/main" id="{D8A3C27F-21DB-594A-D2DA-A60F0E6B4E55}"/>
              </a:ext>
            </a:extLst>
          </p:cNvPr>
          <p:cNvPicPr>
            <a:picLocks noChangeAspect="1"/>
          </p:cNvPicPr>
          <p:nvPr/>
        </p:nvPicPr>
        <p:blipFill>
          <a:blip r:embed="rId3"/>
          <a:stretch>
            <a:fillRect/>
          </a:stretch>
        </p:blipFill>
        <p:spPr>
          <a:xfrm>
            <a:off x="5978770" y="304372"/>
            <a:ext cx="2984816" cy="4534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4A13E00-5CDF-B4D8-F156-B754C3C50506}"/>
              </a:ext>
            </a:extLst>
          </p:cNvPr>
          <p:cNvSpPr txBox="1"/>
          <p:nvPr/>
        </p:nvSpPr>
        <p:spPr>
          <a:xfrm>
            <a:off x="494951" y="3900559"/>
            <a:ext cx="5003974" cy="830997"/>
          </a:xfrm>
          <a:prstGeom prst="rect">
            <a:avLst/>
          </a:prstGeom>
          <a:solidFill>
            <a:schemeClr val="accent1"/>
          </a:solidFill>
        </p:spPr>
        <p:txBody>
          <a:bodyPr wrap="square" rtlCol="0">
            <a:spAutoFit/>
          </a:bodyPr>
          <a:lstStyle/>
          <a:p>
            <a:r>
              <a:rPr lang="en-US" sz="1600" dirty="0">
                <a:solidFill>
                  <a:schemeClr val="bg1"/>
                </a:solidFill>
                <a:latin typeface="Arial"/>
                <a:cs typeface="Arial"/>
              </a:rPr>
              <a:t>Expand your audit to include O negative transfers and whether they were transfused to O negative patients at the receiving hospital</a:t>
            </a:r>
          </a:p>
        </p:txBody>
      </p:sp>
    </p:spTree>
    <p:extLst>
      <p:ext uri="{BB962C8B-B14F-4D97-AF65-F5344CB8AC3E}">
        <p14:creationId xmlns:p14="http://schemas.microsoft.com/office/powerpoint/2010/main" val="406275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061F-7EC4-8A50-EA2F-68063BB00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D387A-7B00-C0EE-AA58-6BC4BEC78AA3}"/>
              </a:ext>
            </a:extLst>
          </p:cNvPr>
          <p:cNvSpPr>
            <a:spLocks noGrp="1"/>
          </p:cNvSpPr>
          <p:nvPr>
            <p:ph type="title"/>
          </p:nvPr>
        </p:nvSpPr>
        <p:spPr>
          <a:xfrm>
            <a:off x="457200" y="131201"/>
            <a:ext cx="8229600" cy="342265"/>
          </a:xfrm>
        </p:spPr>
        <p:txBody>
          <a:bodyPr wrap="square" anchor="ctr">
            <a:normAutofit fontScale="90000"/>
          </a:bodyPr>
          <a:lstStyle/>
          <a:p>
            <a:pPr algn="ctr"/>
            <a:r>
              <a:rPr lang="en-US" sz="2400" b="1" dirty="0">
                <a:latin typeface="+mj-lt"/>
                <a:ea typeface="Calibri" panose="020F0502020204030204" pitchFamily="34" charset="0"/>
                <a:cs typeface="Poppins" panose="00000500000000000000" pitchFamily="2" charset="0"/>
              </a:rPr>
              <a:t>Facts in Review</a:t>
            </a:r>
            <a:endParaRPr lang="en-US" dirty="0">
              <a:latin typeface="+mj-lt"/>
              <a:cs typeface="Poppins" panose="00000500000000000000" pitchFamily="2" charset="0"/>
            </a:endParaRPr>
          </a:p>
        </p:txBody>
      </p:sp>
      <p:cxnSp>
        <p:nvCxnSpPr>
          <p:cNvPr id="4" name="Straight Connector 3">
            <a:extLst>
              <a:ext uri="{FF2B5EF4-FFF2-40B4-BE49-F238E27FC236}">
                <a16:creationId xmlns:a16="http://schemas.microsoft.com/office/drawing/2014/main" id="{0AED9BD4-24F1-A90E-2BE6-EACEAB2FC84B}"/>
              </a:ext>
            </a:extLst>
          </p:cNvPr>
          <p:cNvCxnSpPr/>
          <p:nvPr/>
        </p:nvCxnSpPr>
        <p:spPr>
          <a:xfrm>
            <a:off x="457200" y="623836"/>
            <a:ext cx="8229600" cy="0"/>
          </a:xfrm>
          <a:prstGeom prst="line">
            <a:avLst/>
          </a:prstGeom>
          <a:ln>
            <a:solidFill>
              <a:srgbClr val="2B777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6BA985F-59D6-48E3-015A-B2029CDB0A76}"/>
              </a:ext>
            </a:extLst>
          </p:cNvPr>
          <p:cNvSpPr>
            <a:spLocks noGrp="1"/>
          </p:cNvSpPr>
          <p:nvPr>
            <p:ph sz="half" idx="1"/>
          </p:nvPr>
        </p:nvSpPr>
        <p:spPr>
          <a:xfrm>
            <a:off x="380280" y="848204"/>
            <a:ext cx="8399016" cy="3086306"/>
          </a:xfrm>
        </p:spPr>
        <p:txBody>
          <a:bodyPr/>
          <a:lstStyle/>
          <a:p>
            <a:pPr marL="342900" indent="-342900">
              <a:lnSpc>
                <a:spcPct val="107000"/>
              </a:lnSpc>
              <a:buFont typeface="Symbol" panose="05050102010706020507" pitchFamily="18" charset="2"/>
              <a:buChar char=""/>
            </a:pPr>
            <a:r>
              <a:rPr lang="en-US" sz="1600" dirty="0">
                <a:latin typeface="+mj-lt"/>
                <a:ea typeface="Calibri"/>
                <a:cs typeface="Poppins"/>
              </a:rPr>
              <a:t>O negative population in the U.S is 6.9% and declining</a:t>
            </a:r>
          </a:p>
          <a:p>
            <a:pPr marL="342900" indent="-342900">
              <a:buFont typeface="Symbol" panose="05050102010706020507" pitchFamily="18" charset="2"/>
              <a:buChar char=""/>
            </a:pPr>
            <a:r>
              <a:rPr lang="en-US" sz="1600" dirty="0">
                <a:latin typeface="+mj-lt"/>
                <a:ea typeface="Calibri"/>
                <a:cs typeface="Poppins"/>
              </a:rPr>
              <a:t>Fewer people donate </a:t>
            </a:r>
            <a:r>
              <a:rPr lang="en-US" sz="1600" dirty="0">
                <a:effectLst/>
                <a:latin typeface="+mj-lt"/>
                <a:ea typeface="Calibri"/>
                <a:cs typeface="Poppins"/>
              </a:rPr>
              <a:t>blood today than in the past </a:t>
            </a:r>
          </a:p>
          <a:p>
            <a:pPr marL="342900" indent="-342900">
              <a:buFont typeface="Symbol" panose="05050102010706020507" pitchFamily="18" charset="2"/>
              <a:buChar char=""/>
            </a:pPr>
            <a:r>
              <a:rPr lang="en-US" sz="1600" dirty="0">
                <a:latin typeface="+mj-lt"/>
                <a:ea typeface="Calibri"/>
                <a:cs typeface="Poppins"/>
              </a:rPr>
              <a:t>An estimated</a:t>
            </a:r>
            <a:r>
              <a:rPr lang="en-US" sz="1600" dirty="0">
                <a:effectLst/>
                <a:latin typeface="+mj-lt"/>
                <a:ea typeface="Calibri"/>
                <a:cs typeface="Poppins"/>
              </a:rPr>
              <a:t> 85% of all hospital patients are Rh positive</a:t>
            </a:r>
          </a:p>
          <a:p>
            <a:pPr marL="342900" marR="0" lvl="0" indent="-342900">
              <a:buFont typeface="Symbol" panose="05050102010706020507" pitchFamily="18" charset="2"/>
              <a:buChar char=""/>
            </a:pPr>
            <a:r>
              <a:rPr lang="en-US" sz="1600" dirty="0">
                <a:effectLst/>
                <a:latin typeface="+mj-lt"/>
                <a:ea typeface="Calibri"/>
                <a:cs typeface="Poppins"/>
              </a:rPr>
              <a:t>Most trauma patients are male</a:t>
            </a:r>
          </a:p>
          <a:p>
            <a:pPr marL="342900" marR="0" lvl="0" indent="-342900">
              <a:buFont typeface="Symbol" panose="05050102010706020507" pitchFamily="18" charset="2"/>
              <a:buChar char=""/>
            </a:pPr>
            <a:r>
              <a:rPr lang="en-US" sz="1600" dirty="0">
                <a:effectLst/>
                <a:latin typeface="+mj-lt"/>
                <a:ea typeface="Calibri"/>
                <a:cs typeface="Poppins"/>
              </a:rPr>
              <a:t>Less than 5% of patients with Sickle Cell disease are O negative </a:t>
            </a:r>
          </a:p>
          <a:p>
            <a:pPr marL="342900" indent="-342900">
              <a:spcAft>
                <a:spcPts val="800"/>
              </a:spcAft>
              <a:buFont typeface="Symbol" panose="05050102010706020507" pitchFamily="18" charset="2"/>
              <a:buChar char=""/>
            </a:pPr>
            <a:r>
              <a:rPr lang="en-US" sz="1600" dirty="0">
                <a:latin typeface="+mj-lt"/>
                <a:ea typeface="Calibri"/>
                <a:cs typeface="Poppins"/>
              </a:rPr>
              <a:t>As most patients are Rh positive, the overall risk of anti-D alloimmunization</a:t>
            </a:r>
            <a:r>
              <a:rPr lang="en-US" sz="1600" dirty="0">
                <a:effectLst/>
                <a:latin typeface="+mj-lt"/>
                <a:ea typeface="Calibri"/>
                <a:cs typeface="Poppins"/>
              </a:rPr>
              <a:t> is 3 – 6% </a:t>
            </a:r>
            <a:r>
              <a:rPr lang="en-US" sz="1600" dirty="0">
                <a:latin typeface="+mj-lt"/>
                <a:ea typeface="Calibri"/>
                <a:cs typeface="Poppins"/>
              </a:rPr>
              <a:t>when using O positive for emergencies</a:t>
            </a:r>
          </a:p>
          <a:p>
            <a:pPr marL="342900" indent="-342900">
              <a:spcAft>
                <a:spcPts val="800"/>
              </a:spcAft>
              <a:buFont typeface="Symbol" panose="05050102010706020507" pitchFamily="18" charset="2"/>
              <a:buChar char=""/>
            </a:pPr>
            <a:r>
              <a:rPr lang="en-US" sz="1600" dirty="0">
                <a:latin typeface="+mj-lt"/>
                <a:ea typeface="Calibri"/>
                <a:cs typeface="Poppins"/>
              </a:rPr>
              <a:t>A transfusion should never be withheld from a bleeding patient   </a:t>
            </a:r>
          </a:p>
        </p:txBody>
      </p:sp>
      <p:sp>
        <p:nvSpPr>
          <p:cNvPr id="6" name="TextBox 5">
            <a:extLst>
              <a:ext uri="{FF2B5EF4-FFF2-40B4-BE49-F238E27FC236}">
                <a16:creationId xmlns:a16="http://schemas.microsoft.com/office/drawing/2014/main" id="{86BBF6AF-2D53-21D8-C323-5929C64C6946}"/>
              </a:ext>
            </a:extLst>
          </p:cNvPr>
          <p:cNvSpPr txBox="1"/>
          <p:nvPr/>
        </p:nvSpPr>
        <p:spPr>
          <a:xfrm>
            <a:off x="364704" y="3934889"/>
            <a:ext cx="8414592" cy="584775"/>
          </a:xfrm>
          <a:prstGeom prst="rect">
            <a:avLst/>
          </a:prstGeom>
          <a:noFill/>
        </p:spPr>
        <p:txBody>
          <a:bodyPr wrap="square">
            <a:spAutoFit/>
          </a:bodyPr>
          <a:lstStyle/>
          <a:p>
            <a:pPr marL="0" indent="0" algn="ctr">
              <a:buNone/>
            </a:pPr>
            <a:r>
              <a:rPr lang="en-US" sz="1600" b="1" dirty="0">
                <a:solidFill>
                  <a:srgbClr val="7F181B"/>
                </a:solidFill>
                <a:latin typeface="+mj-lt"/>
                <a:ea typeface="Calibri" panose="020F0502020204030204" pitchFamily="34" charset="0"/>
                <a:cs typeface="Poppins" panose="00000500000000000000" pitchFamily="2" charset="0"/>
              </a:rPr>
              <a:t>We must work together to reduce our reliance on O negative blood and safely use O positive blood for emergency transfusions. </a:t>
            </a:r>
          </a:p>
        </p:txBody>
      </p:sp>
    </p:spTree>
    <p:extLst>
      <p:ext uri="{BB962C8B-B14F-4D97-AF65-F5344CB8AC3E}">
        <p14:creationId xmlns:p14="http://schemas.microsoft.com/office/powerpoint/2010/main" val="3051587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CA08-77D8-1672-2A18-6DC3E23112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765421-CFF0-E1C8-BD7E-62330CEA7072}"/>
              </a:ext>
            </a:extLst>
          </p:cNvPr>
          <p:cNvSpPr/>
          <p:nvPr/>
        </p:nvSpPr>
        <p:spPr>
          <a:xfrm>
            <a:off x="0" y="-1"/>
            <a:ext cx="3273552"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1DE15E-D37A-BB2A-178C-7C8150686CE3}"/>
              </a:ext>
            </a:extLst>
          </p:cNvPr>
          <p:cNvSpPr>
            <a:spLocks noGrp="1"/>
          </p:cNvSpPr>
          <p:nvPr>
            <p:ph type="title"/>
          </p:nvPr>
        </p:nvSpPr>
        <p:spPr>
          <a:xfrm>
            <a:off x="4035099" y="1473100"/>
            <a:ext cx="4204063" cy="2075188"/>
          </a:xfrm>
          <a:noFill/>
        </p:spPr>
        <p:txBody>
          <a:bodyPr/>
          <a:lstStyle/>
          <a:p>
            <a:r>
              <a:rPr lang="en-US" sz="2400" dirty="0"/>
              <a:t>Additional resources can be found at: </a:t>
            </a:r>
            <a:br>
              <a:rPr lang="en-US" sz="2400" dirty="0"/>
            </a:br>
            <a:br>
              <a:rPr lang="en-US" sz="2400" dirty="0"/>
            </a:br>
            <a:r>
              <a:rPr lang="en-US" sz="2400" b="1" dirty="0">
                <a:latin typeface="+mj-lt"/>
                <a:hlinkClick r:id="rId2"/>
              </a:rPr>
              <a:t>RedCrossBlood.org/HPRG</a:t>
            </a:r>
            <a:endParaRPr lang="en-US" sz="2400" dirty="0"/>
          </a:p>
        </p:txBody>
      </p:sp>
      <p:sp>
        <p:nvSpPr>
          <p:cNvPr id="3" name="Slide Number Placeholder 8">
            <a:extLst>
              <a:ext uri="{FF2B5EF4-FFF2-40B4-BE49-F238E27FC236}">
                <a16:creationId xmlns:a16="http://schemas.microsoft.com/office/drawing/2014/main" id="{8B69B663-FCF3-3885-182D-C30B51BA604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17</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8DCE0BA9-DBA3-2193-8E33-F23760D742B5}"/>
              </a:ext>
            </a:extLst>
          </p:cNvPr>
          <p:cNvPicPr>
            <a:picLocks noChangeAspect="1"/>
          </p:cNvPicPr>
          <p:nvPr/>
        </p:nvPicPr>
        <p:blipFill>
          <a:blip r:embed="rId3"/>
          <a:stretch>
            <a:fillRect/>
          </a:stretch>
        </p:blipFill>
        <p:spPr>
          <a:xfrm>
            <a:off x="1082682" y="343135"/>
            <a:ext cx="1015228" cy="141620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AB508032-D680-5167-C640-8719CD6E6C07}"/>
              </a:ext>
            </a:extLst>
          </p:cNvPr>
          <p:cNvPicPr>
            <a:picLocks noChangeAspect="1"/>
          </p:cNvPicPr>
          <p:nvPr/>
        </p:nvPicPr>
        <p:blipFill>
          <a:blip r:embed="rId4"/>
          <a:stretch>
            <a:fillRect/>
          </a:stretch>
        </p:blipFill>
        <p:spPr>
          <a:xfrm>
            <a:off x="761547" y="2103299"/>
            <a:ext cx="1750457" cy="814791"/>
          </a:xfrm>
          <a:prstGeom prst="rect">
            <a:avLst/>
          </a:prstGeom>
        </p:spPr>
      </p:pic>
    </p:spTree>
    <p:extLst>
      <p:ext uri="{BB962C8B-B14F-4D97-AF65-F5344CB8AC3E}">
        <p14:creationId xmlns:p14="http://schemas.microsoft.com/office/powerpoint/2010/main" val="346316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C70FB-7A12-8245-AEC3-8D1B3D2B527B}"/>
              </a:ext>
            </a:extLst>
          </p:cNvPr>
          <p:cNvSpPr>
            <a:spLocks noGrp="1"/>
          </p:cNvSpPr>
          <p:nvPr>
            <p:ph type="sldNum" sz="quarter" idx="4294967295"/>
          </p:nvPr>
        </p:nvSpPr>
        <p:spPr>
          <a:xfrm>
            <a:off x="383192" y="6354301"/>
            <a:ext cx="393899" cy="36618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467" kern="1200">
                <a:solidFill>
                  <a:srgbClr val="31323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2A7E9-85B4-EB4A-8CED-A3527A5FD66A}" type="slidenum">
              <a:rPr lang="en-US" altLang="en-US" smtClean="0"/>
              <a:pPr/>
              <a:t>18</a:t>
            </a:fld>
            <a:r>
              <a:rPr lang="en-US" altLang="en-US" dirty="0"/>
              <a:t> </a:t>
            </a:r>
          </a:p>
        </p:txBody>
      </p:sp>
    </p:spTree>
    <p:extLst>
      <p:ext uri="{BB962C8B-B14F-4D97-AF65-F5344CB8AC3E}">
        <p14:creationId xmlns:p14="http://schemas.microsoft.com/office/powerpoint/2010/main" val="199281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9E00-7325-E06A-CACD-E9E8C7824037}"/>
              </a:ext>
            </a:extLst>
          </p:cNvPr>
          <p:cNvSpPr>
            <a:spLocks noGrp="1"/>
          </p:cNvSpPr>
          <p:nvPr>
            <p:ph type="title"/>
          </p:nvPr>
        </p:nvSpPr>
        <p:spPr/>
        <p:txBody>
          <a:bodyPr/>
          <a:lstStyle/>
          <a:p>
            <a:r>
              <a:rPr lang="en-US" dirty="0"/>
              <a:t>Purpose:</a:t>
            </a:r>
          </a:p>
        </p:txBody>
      </p:sp>
      <p:sp>
        <p:nvSpPr>
          <p:cNvPr id="10" name="Content Placeholder 2">
            <a:extLst>
              <a:ext uri="{FF2B5EF4-FFF2-40B4-BE49-F238E27FC236}">
                <a16:creationId xmlns:a16="http://schemas.microsoft.com/office/drawing/2014/main" id="{91E0E92B-D890-F778-EBB9-6625488FD4C4}"/>
              </a:ext>
            </a:extLst>
          </p:cNvPr>
          <p:cNvSpPr txBox="1">
            <a:spLocks/>
          </p:cNvSpPr>
          <p:nvPr/>
        </p:nvSpPr>
        <p:spPr>
          <a:xfrm>
            <a:off x="435106" y="1148000"/>
            <a:ext cx="8195972" cy="375504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0"/>
              </a:spcBef>
              <a:spcAft>
                <a:spcPts val="900"/>
              </a:spcAft>
              <a:buClr>
                <a:srgbClr val="387A78"/>
              </a:buClr>
              <a:buFont typeface="Arial" panose="020B0604020202020204" pitchFamily="34" charset="0"/>
              <a:buChar char="•"/>
            </a:pPr>
            <a:r>
              <a:rPr lang="en-US" altLang="en-US" b="1" i="1" dirty="0">
                <a:solidFill>
                  <a:srgbClr val="212529"/>
                </a:solidFill>
                <a:latin typeface="+mj-lt"/>
                <a:ea typeface="Geneva"/>
                <a:cs typeface="Poppins" panose="00000500000000000000" pitchFamily="2" charset="0"/>
              </a:rPr>
              <a:t>Summarize</a:t>
            </a:r>
            <a:r>
              <a:rPr lang="en-US" altLang="en-US" dirty="0">
                <a:solidFill>
                  <a:srgbClr val="212529"/>
                </a:solidFill>
                <a:latin typeface="+mj-lt"/>
                <a:ea typeface="Geneva"/>
                <a:cs typeface="Poppins" panose="00000500000000000000" pitchFamily="2" charset="0"/>
              </a:rPr>
              <a:t> national trends in supply and hospital utilization of O negative red blood cells</a:t>
            </a:r>
          </a:p>
          <a:p>
            <a:pPr marL="342900" indent="-342900">
              <a:spcAft>
                <a:spcPts val="900"/>
              </a:spcAft>
              <a:buClr>
                <a:srgbClr val="387A78"/>
              </a:buClr>
            </a:pPr>
            <a:r>
              <a:rPr lang="en-US" altLang="en-US" b="1" i="1" dirty="0">
                <a:solidFill>
                  <a:srgbClr val="212529"/>
                </a:solidFill>
                <a:latin typeface="+mj-lt"/>
                <a:cs typeface="Poppins" panose="00000500000000000000" pitchFamily="2" charset="0"/>
              </a:rPr>
              <a:t>Examine</a:t>
            </a:r>
            <a:r>
              <a:rPr lang="en-US" altLang="en-US" dirty="0">
                <a:solidFill>
                  <a:srgbClr val="212529"/>
                </a:solidFill>
                <a:latin typeface="+mj-lt"/>
                <a:ea typeface="Geneva"/>
                <a:cs typeface="Poppins" panose="00000500000000000000" pitchFamily="2" charset="0"/>
              </a:rPr>
              <a:t> O negative overuse as a contributor to O negative shortages </a:t>
            </a:r>
          </a:p>
          <a:p>
            <a:pPr marL="342900" indent="-342900">
              <a:spcAft>
                <a:spcPts val="900"/>
              </a:spcAft>
              <a:buClr>
                <a:srgbClr val="387A78"/>
              </a:buClr>
            </a:pPr>
            <a:r>
              <a:rPr lang="en-US" b="1" i="1" dirty="0">
                <a:solidFill>
                  <a:srgbClr val="212529"/>
                </a:solidFill>
                <a:latin typeface="+mj-lt"/>
                <a:cs typeface="Poppins" panose="00000500000000000000" pitchFamily="2" charset="0"/>
              </a:rPr>
              <a:t>Review</a:t>
            </a:r>
            <a:r>
              <a:rPr lang="en-US" dirty="0">
                <a:solidFill>
                  <a:srgbClr val="212529"/>
                </a:solidFill>
                <a:latin typeface="+mj-lt"/>
                <a:ea typeface="Geneva"/>
                <a:cs typeface="Poppins" panose="00000500000000000000" pitchFamily="2" charset="0"/>
              </a:rPr>
              <a:t> industry guidance on use of Group O red blood cells  </a:t>
            </a:r>
          </a:p>
          <a:p>
            <a:pPr marL="342900" indent="-342900">
              <a:spcBef>
                <a:spcPts val="0"/>
              </a:spcBef>
              <a:spcAft>
                <a:spcPts val="900"/>
              </a:spcAft>
              <a:buClr>
                <a:srgbClr val="387A78"/>
              </a:buClr>
              <a:buFont typeface="Arial" panose="020B0604020202020204" pitchFamily="34" charset="0"/>
              <a:buChar char="•"/>
            </a:pPr>
            <a:r>
              <a:rPr lang="en-US" b="1" i="1" dirty="0">
                <a:solidFill>
                  <a:srgbClr val="212529"/>
                </a:solidFill>
                <a:latin typeface="+mj-lt"/>
                <a:cs typeface="Poppins" panose="00000500000000000000" pitchFamily="2" charset="0"/>
              </a:rPr>
              <a:t>Discuss</a:t>
            </a:r>
            <a:r>
              <a:rPr lang="en-US" dirty="0">
                <a:solidFill>
                  <a:srgbClr val="212529"/>
                </a:solidFill>
                <a:latin typeface="+mj-lt"/>
                <a:ea typeface="Geneva"/>
                <a:cs typeface="Poppins" panose="00000500000000000000" pitchFamily="2" charset="0"/>
              </a:rPr>
              <a:t> strategies hospitals can employ to reduce overutilization of O negative red blood cells</a:t>
            </a:r>
          </a:p>
          <a:p>
            <a:pPr>
              <a:buFont typeface="Arial" panose="020B0604020202020204" pitchFamily="34" charset="0"/>
              <a:buNone/>
            </a:pPr>
            <a:endParaRPr lang="en-US" altLang="en-US" dirty="0">
              <a:solidFill>
                <a:srgbClr val="212529"/>
              </a:solidFill>
              <a:latin typeface="Arial" panose="020B0604020202020204" pitchFamily="34" charset="0"/>
              <a:ea typeface="Geneva" panose="020B0503030404040204" pitchFamily="34" charset="0"/>
            </a:endParaRPr>
          </a:p>
        </p:txBody>
      </p:sp>
      <p:sp>
        <p:nvSpPr>
          <p:cNvPr id="3" name="Slide Number Placeholder 8">
            <a:extLst>
              <a:ext uri="{FF2B5EF4-FFF2-40B4-BE49-F238E27FC236}">
                <a16:creationId xmlns:a16="http://schemas.microsoft.com/office/drawing/2014/main" id="{79AC5CBB-5893-B05B-567B-90641D420B49}"/>
              </a:ext>
            </a:extLst>
          </p:cNvPr>
          <p:cNvSpPr txBox="1">
            <a:spLocks/>
          </p:cNvSpPr>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700" kern="1200">
                <a:solidFill>
                  <a:schemeClr val="accent4">
                    <a:lumMod val="40000"/>
                    <a:lumOff val="60000"/>
                  </a:schemeClr>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fld id="{C602A7E9-85B4-EB4A-8CED-A3527A5FD66A}" type="slidenum">
              <a:rPr lang="en-US" altLang="en-US" smtClean="0"/>
              <a:pPr/>
              <a:t>2</a:t>
            </a:fld>
            <a:endParaRPr lang="en-US" altLang="en-US" dirty="0"/>
          </a:p>
        </p:txBody>
      </p:sp>
    </p:spTree>
    <p:extLst>
      <p:ext uri="{BB962C8B-B14F-4D97-AF65-F5344CB8AC3E}">
        <p14:creationId xmlns:p14="http://schemas.microsoft.com/office/powerpoint/2010/main" val="301742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67A6-4277-660D-6A5C-979772388642}"/>
              </a:ext>
            </a:extLst>
          </p:cNvPr>
          <p:cNvSpPr>
            <a:spLocks noGrp="1"/>
          </p:cNvSpPr>
          <p:nvPr>
            <p:ph type="title"/>
          </p:nvPr>
        </p:nvSpPr>
        <p:spPr>
          <a:xfrm>
            <a:off x="371474" y="1167"/>
            <a:ext cx="8229600" cy="741784"/>
          </a:xfrm>
        </p:spPr>
        <p:txBody>
          <a:bodyPr wrap="square" anchor="ctr">
            <a:normAutofit/>
          </a:bodyPr>
          <a:lstStyle/>
          <a:p>
            <a:r>
              <a:rPr lang="en-US" dirty="0"/>
              <a:t>Rationale for Change </a:t>
            </a:r>
          </a:p>
        </p:txBody>
      </p:sp>
      <p:sp>
        <p:nvSpPr>
          <p:cNvPr id="3" name="Text Placeholder 2">
            <a:extLst>
              <a:ext uri="{FF2B5EF4-FFF2-40B4-BE49-F238E27FC236}">
                <a16:creationId xmlns:a16="http://schemas.microsoft.com/office/drawing/2014/main" id="{EDA92741-E435-0C1B-EABC-1ED6F4069834}"/>
              </a:ext>
            </a:extLst>
          </p:cNvPr>
          <p:cNvSpPr>
            <a:spLocks noGrp="1"/>
          </p:cNvSpPr>
          <p:nvPr>
            <p:ph sz="half" idx="1"/>
          </p:nvPr>
        </p:nvSpPr>
        <p:spPr>
          <a:xfrm>
            <a:off x="371474" y="562213"/>
            <a:ext cx="8401050" cy="1379220"/>
          </a:xfrm>
        </p:spPr>
        <p:txBody>
          <a:bodyPr wrap="square" anchor="t">
            <a:normAutofit fontScale="85000" lnSpcReduction="10000"/>
          </a:bodyPr>
          <a:lstStyle/>
          <a:p>
            <a:pPr algn="l" eaLnBrk="0" hangingPunct="0">
              <a:lnSpc>
                <a:spcPct val="120000"/>
              </a:lnSpc>
              <a:buClr>
                <a:srgbClr val="ED1B2E"/>
              </a:buClr>
              <a:buSzPct val="75000"/>
            </a:pPr>
            <a:r>
              <a:rPr lang="en-US" sz="1700" dirty="0"/>
              <a:t>Industry level data reveals </a:t>
            </a:r>
            <a:r>
              <a:rPr lang="en-US" sz="1700" b="1" dirty="0"/>
              <a:t>O negative Red Blood Cells are in chronic short supply </a:t>
            </a:r>
            <a:r>
              <a:rPr lang="en-US" sz="1700" dirty="0"/>
              <a:t>and have not been at optimal levels since 2021. The supply challenges are further </a:t>
            </a:r>
            <a:r>
              <a:rPr lang="en-US" sz="1700" b="1" dirty="0"/>
              <a:t>intensified by a declining donor base</a:t>
            </a:r>
            <a:r>
              <a:rPr lang="en-US" sz="1700" dirty="0"/>
              <a:t> and changing donor demographics. Looking forward, this </a:t>
            </a:r>
            <a:r>
              <a:rPr lang="en-US" sz="1700" b="1" dirty="0"/>
              <a:t>trajectory is unsustainable</a:t>
            </a:r>
            <a:r>
              <a:rPr lang="en-US" sz="1700" dirty="0"/>
              <a:t>. </a:t>
            </a:r>
          </a:p>
          <a:p>
            <a:pPr algn="l" eaLnBrk="0" hangingPunct="0">
              <a:lnSpc>
                <a:spcPct val="90000"/>
              </a:lnSpc>
              <a:buClr>
                <a:srgbClr val="ED1B2E"/>
              </a:buClr>
              <a:buSzPct val="75000"/>
            </a:pPr>
            <a:endParaRPr lang="en-US" sz="1700" dirty="0"/>
          </a:p>
          <a:p>
            <a:pPr algn="l" eaLnBrk="0" hangingPunct="0">
              <a:lnSpc>
                <a:spcPct val="90000"/>
              </a:lnSpc>
              <a:buClr>
                <a:srgbClr val="ED1B2E"/>
              </a:buClr>
              <a:buSzPct val="75000"/>
            </a:pPr>
            <a:r>
              <a:rPr lang="en-US" sz="1700" dirty="0"/>
              <a:t>It’s our </a:t>
            </a:r>
            <a:r>
              <a:rPr lang="en-US" sz="1700" b="1" dirty="0"/>
              <a:t>collective obligation to act now </a:t>
            </a:r>
            <a:r>
              <a:rPr lang="en-US" sz="1700" dirty="0"/>
              <a:t>to ensure product availability for patients who need it most.</a:t>
            </a:r>
          </a:p>
          <a:p>
            <a:pPr algn="l" eaLnBrk="0" hangingPunct="0">
              <a:lnSpc>
                <a:spcPct val="90000"/>
              </a:lnSpc>
              <a:buClr>
                <a:srgbClr val="ED1B2E"/>
              </a:buClr>
              <a:buSzPct val="75000"/>
            </a:pPr>
            <a:endParaRPr lang="en-US" sz="2600" dirty="0"/>
          </a:p>
        </p:txBody>
      </p:sp>
      <p:sp>
        <p:nvSpPr>
          <p:cNvPr id="36" name="Footer Placeholder 4">
            <a:extLst>
              <a:ext uri="{FF2B5EF4-FFF2-40B4-BE49-F238E27FC236}">
                <a16:creationId xmlns:a16="http://schemas.microsoft.com/office/drawing/2014/main" id="{8D49F41A-65DC-262F-5674-E55A43C40C46}"/>
              </a:ext>
            </a:extLst>
          </p:cNvPr>
          <p:cNvSpPr>
            <a:spLocks noGrp="1"/>
          </p:cNvSpPr>
          <p:nvPr>
            <p:ph type="ftr" sz="quarter" idx="10"/>
          </p:nvPr>
        </p:nvSpPr>
        <p:spPr>
          <a:xfrm>
            <a:off x="2133599" y="4629150"/>
            <a:ext cx="4876800" cy="274638"/>
          </a:xfrm>
        </p:spPr>
        <p:txBody>
          <a:bodyPr/>
          <a:lstStyle/>
          <a:p>
            <a:pPr>
              <a:defRPr/>
            </a:pPr>
            <a:r>
              <a:rPr lang="en-US" sz="900" dirty="0"/>
              <a:t>*</a:t>
            </a:r>
            <a:r>
              <a:rPr lang="en-US" sz="900" dirty="0">
                <a:hlinkClick r:id="rId3"/>
              </a:rPr>
              <a:t>https://www.aabb.org/for-donors-patients/weekly-blood-supply-report</a:t>
            </a:r>
            <a:endParaRPr lang="en-US" sz="900" dirty="0"/>
          </a:p>
        </p:txBody>
      </p:sp>
      <p:sp>
        <p:nvSpPr>
          <p:cNvPr id="5" name="Slide Number Placeholder 4" hidden="1">
            <a:extLst>
              <a:ext uri="{FF2B5EF4-FFF2-40B4-BE49-F238E27FC236}">
                <a16:creationId xmlns:a16="http://schemas.microsoft.com/office/drawing/2014/main" id="{1236C70D-8C61-C17A-7667-234983B55A16}"/>
              </a:ext>
            </a:extLst>
          </p:cNvPr>
          <p:cNvSpPr>
            <a:spLocks noGrp="1"/>
          </p:cNvSpPr>
          <p:nvPr>
            <p:ph type="sldNum" sz="quarter" idx="4294967295"/>
          </p:nvPr>
        </p:nvSpPr>
        <p:spPr>
          <a:xfrm>
            <a:off x="6553200" y="4667250"/>
            <a:ext cx="2133600" cy="274638"/>
          </a:xfrm>
        </p:spPr>
        <p:txBody>
          <a:bodyPr/>
          <a:lstStyle/>
          <a:p>
            <a:pPr>
              <a:spcAft>
                <a:spcPts val="450"/>
              </a:spcAft>
            </a:pPr>
            <a:fld id="{86C816C5-B87D-1F42-A30B-923C7FF15AC6}" type="slidenum">
              <a:rPr lang="en-US" altLang="en-US" smtClean="0"/>
              <a:pPr>
                <a:spcAft>
                  <a:spcPts val="450"/>
                </a:spcAft>
              </a:pPr>
              <a:t>3</a:t>
            </a:fld>
            <a:endParaRPr lang="en-US" altLang="en-US" dirty="0"/>
          </a:p>
        </p:txBody>
      </p:sp>
      <p:pic>
        <p:nvPicPr>
          <p:cNvPr id="6" name="Picture 2">
            <a:extLst>
              <a:ext uri="{FF2B5EF4-FFF2-40B4-BE49-F238E27FC236}">
                <a16:creationId xmlns:a16="http://schemas.microsoft.com/office/drawing/2014/main" id="{F5A32F11-E4BA-E566-69B2-2423C9F5A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2" y="1924643"/>
            <a:ext cx="8574154" cy="2568897"/>
          </a:xfrm>
          <a:prstGeom prst="rect">
            <a:avLst/>
          </a:prstGeom>
          <a:noFill/>
          <a:ln>
            <a:solidFill>
              <a:schemeClr val="tx1">
                <a:lumMod val="65000"/>
                <a:lumOff val="3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03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077627-F8EB-4092-CC60-340141DEE916}"/>
              </a:ext>
            </a:extLst>
          </p:cNvPr>
          <p:cNvSpPr>
            <a:spLocks noGrp="1"/>
          </p:cNvSpPr>
          <p:nvPr>
            <p:ph type="title"/>
          </p:nvPr>
        </p:nvSpPr>
        <p:spPr>
          <a:xfrm>
            <a:off x="457200" y="102767"/>
            <a:ext cx="8229600" cy="741784"/>
          </a:xfrm>
        </p:spPr>
        <p:txBody>
          <a:bodyPr wrap="square" anchor="ctr">
            <a:normAutofit fontScale="90000"/>
          </a:bodyPr>
          <a:lstStyle/>
          <a:p>
            <a:pPr algn="ctr"/>
            <a:r>
              <a:rPr lang="en-US" dirty="0">
                <a:latin typeface="+mj-lt"/>
                <a:cs typeface="Poppins" panose="00000500000000000000" pitchFamily="2" charset="0"/>
              </a:rPr>
              <a:t>Red Cross O Negative Hospital Demand</a:t>
            </a:r>
            <a:br>
              <a:rPr lang="en-US" dirty="0">
                <a:latin typeface="+mj-lt"/>
                <a:cs typeface="Poppins" panose="00000500000000000000" pitchFamily="2" charset="0"/>
              </a:rPr>
            </a:br>
            <a:r>
              <a:rPr lang="en-US" sz="2000" b="0" dirty="0">
                <a:latin typeface="+mj-lt"/>
                <a:cs typeface="Poppins" panose="00000500000000000000" pitchFamily="2" charset="0"/>
              </a:rPr>
              <a:t>Steadily Increasing Over the Past Decade</a:t>
            </a:r>
            <a:br>
              <a:rPr lang="en-US" dirty="0"/>
            </a:br>
            <a:endParaRPr lang="en-US" dirty="0">
              <a:latin typeface="Poppins" panose="00000500000000000000" pitchFamily="2" charset="0"/>
              <a:cs typeface="Poppins" panose="00000500000000000000" pitchFamily="2" charset="0"/>
            </a:endParaRPr>
          </a:p>
        </p:txBody>
      </p:sp>
      <p:sp>
        <p:nvSpPr>
          <p:cNvPr id="4" name="Text Placeholder 2">
            <a:extLst>
              <a:ext uri="{FF2B5EF4-FFF2-40B4-BE49-F238E27FC236}">
                <a16:creationId xmlns:a16="http://schemas.microsoft.com/office/drawing/2014/main" id="{AE90DB83-8DFA-46C6-A5BE-F3223B361EBA}"/>
              </a:ext>
            </a:extLst>
          </p:cNvPr>
          <p:cNvSpPr txBox="1">
            <a:spLocks/>
          </p:cNvSpPr>
          <p:nvPr/>
        </p:nvSpPr>
        <p:spPr>
          <a:xfrm>
            <a:off x="6095999" y="800099"/>
            <a:ext cx="2676525" cy="3665883"/>
          </a:xfrm>
          <a:prstGeom prst="rect">
            <a:avLst/>
          </a:prstGeom>
        </p:spPr>
        <p:txBody>
          <a:bodyPr wrap="square" anchor="t">
            <a:normAutofit/>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1400" dirty="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3D71E554-790C-ED08-4CD4-063EEEDAACA1}"/>
              </a:ext>
            </a:extLst>
          </p:cNvPr>
          <p:cNvGraphicFramePr/>
          <p:nvPr>
            <p:extLst>
              <p:ext uri="{D42A27DB-BD31-4B8C-83A1-F6EECF244321}">
                <p14:modId xmlns:p14="http://schemas.microsoft.com/office/powerpoint/2010/main" val="535654091"/>
              </p:ext>
            </p:extLst>
          </p:nvPr>
        </p:nvGraphicFramePr>
        <p:xfrm>
          <a:off x="5629060" y="706247"/>
          <a:ext cx="35149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aph showing the growth of hospital demand&#10;&#10;AI-generated content may be incorrect.">
            <a:extLst>
              <a:ext uri="{FF2B5EF4-FFF2-40B4-BE49-F238E27FC236}">
                <a16:creationId xmlns:a16="http://schemas.microsoft.com/office/drawing/2014/main" id="{FA169D95-5E33-81D4-ED20-60EBAE41B924}"/>
              </a:ext>
            </a:extLst>
          </p:cNvPr>
          <p:cNvPicPr>
            <a:picLocks noChangeAspect="1"/>
          </p:cNvPicPr>
          <p:nvPr/>
        </p:nvPicPr>
        <p:blipFill>
          <a:blip r:embed="rId8"/>
          <a:stretch>
            <a:fillRect/>
          </a:stretch>
        </p:blipFill>
        <p:spPr>
          <a:xfrm>
            <a:off x="457200" y="706247"/>
            <a:ext cx="5299699" cy="4064000"/>
          </a:xfrm>
          <a:prstGeom prst="rect">
            <a:avLst/>
          </a:prstGeom>
        </p:spPr>
      </p:pic>
    </p:spTree>
    <p:extLst>
      <p:ext uri="{BB962C8B-B14F-4D97-AF65-F5344CB8AC3E}">
        <p14:creationId xmlns:p14="http://schemas.microsoft.com/office/powerpoint/2010/main" val="302974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773E99-E800-41BF-BF3F-B37A128CAAAE}"/>
              </a:ext>
            </a:extLst>
          </p:cNvPr>
          <p:cNvSpPr>
            <a:spLocks noGrp="1"/>
          </p:cNvSpPr>
          <p:nvPr>
            <p:ph type="title"/>
          </p:nvPr>
        </p:nvSpPr>
        <p:spPr>
          <a:xfrm>
            <a:off x="457200" y="198782"/>
            <a:ext cx="8229600" cy="599017"/>
          </a:xfrm>
        </p:spPr>
        <p:txBody>
          <a:bodyPr/>
          <a:lstStyle/>
          <a:p>
            <a:pPr algn="ctr"/>
            <a:r>
              <a:rPr lang="en-US" sz="2400" dirty="0">
                <a:solidFill>
                  <a:schemeClr val="accent1"/>
                </a:solidFill>
              </a:rPr>
              <a:t>O Negative Distributions</a:t>
            </a:r>
          </a:p>
        </p:txBody>
      </p:sp>
      <p:cxnSp>
        <p:nvCxnSpPr>
          <p:cNvPr id="3" name="Straight Connector 2">
            <a:extLst>
              <a:ext uri="{FF2B5EF4-FFF2-40B4-BE49-F238E27FC236}">
                <a16:creationId xmlns:a16="http://schemas.microsoft.com/office/drawing/2014/main" id="{7E7A525D-1218-02D5-D842-151E67104E0C}"/>
              </a:ext>
            </a:extLst>
          </p:cNvPr>
          <p:cNvCxnSpPr/>
          <p:nvPr/>
        </p:nvCxnSpPr>
        <p:spPr>
          <a:xfrm>
            <a:off x="457200" y="786068"/>
            <a:ext cx="8229600" cy="0"/>
          </a:xfrm>
          <a:prstGeom prst="line">
            <a:avLst/>
          </a:prstGeom>
          <a:ln>
            <a:solidFill>
              <a:srgbClr val="2B7775"/>
            </a:solidFill>
          </a:ln>
        </p:spPr>
        <p:style>
          <a:lnRef idx="2">
            <a:schemeClr val="accent1"/>
          </a:lnRef>
          <a:fillRef idx="0">
            <a:schemeClr val="accent1"/>
          </a:fillRef>
          <a:effectRef idx="1">
            <a:schemeClr val="accent1"/>
          </a:effectRef>
          <a:fontRef idx="minor">
            <a:schemeClr val="tx1"/>
          </a:fontRef>
        </p:style>
      </p:cxnSp>
      <p:sp>
        <p:nvSpPr>
          <p:cNvPr id="6" name="Vertical Text Placeholder 1">
            <a:extLst>
              <a:ext uri="{FF2B5EF4-FFF2-40B4-BE49-F238E27FC236}">
                <a16:creationId xmlns:a16="http://schemas.microsoft.com/office/drawing/2014/main" id="{52993E99-3773-EFBB-B5B8-91E3A1656496}"/>
              </a:ext>
            </a:extLst>
          </p:cNvPr>
          <p:cNvSpPr txBox="1">
            <a:spLocks/>
          </p:cNvSpPr>
          <p:nvPr/>
        </p:nvSpPr>
        <p:spPr>
          <a:xfrm>
            <a:off x="593557" y="2112795"/>
            <a:ext cx="257175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C00000"/>
              </a:buClr>
              <a:buSzPct val="75000"/>
              <a:buNone/>
            </a:pPr>
            <a:r>
              <a:rPr lang="en-US" sz="2000" b="1" dirty="0">
                <a:solidFill>
                  <a:schemeClr val="tx1">
                    <a:lumMod val="65000"/>
                    <a:lumOff val="35000"/>
                  </a:schemeClr>
                </a:solidFill>
                <a:latin typeface="Arial" panose="020B0604020202020204" pitchFamily="34" charset="0"/>
                <a:cs typeface="Arial" panose="020B0604020202020204" pitchFamily="34" charset="0"/>
              </a:rPr>
              <a:t>There is significant variation in O negative demand for hospitals of all sizes</a:t>
            </a:r>
          </a:p>
        </p:txBody>
      </p:sp>
      <p:pic>
        <p:nvPicPr>
          <p:cNvPr id="7" name="Picture 6" descr="A graph of numbers and lines&#10;&#10;AI-generated content may be incorrect.">
            <a:extLst>
              <a:ext uri="{FF2B5EF4-FFF2-40B4-BE49-F238E27FC236}">
                <a16:creationId xmlns:a16="http://schemas.microsoft.com/office/drawing/2014/main" id="{C92F4B82-9294-828C-934C-EA375A17D71F}"/>
              </a:ext>
            </a:extLst>
          </p:cNvPr>
          <p:cNvPicPr>
            <a:picLocks noChangeAspect="1"/>
          </p:cNvPicPr>
          <p:nvPr/>
        </p:nvPicPr>
        <p:blipFill>
          <a:blip r:embed="rId3"/>
          <a:stretch>
            <a:fillRect/>
          </a:stretch>
        </p:blipFill>
        <p:spPr>
          <a:xfrm>
            <a:off x="3323019" y="972643"/>
            <a:ext cx="5426127" cy="3880503"/>
          </a:xfrm>
          <a:prstGeom prst="rect">
            <a:avLst/>
          </a:prstGeom>
        </p:spPr>
      </p:pic>
    </p:spTree>
    <p:extLst>
      <p:ext uri="{BB962C8B-B14F-4D97-AF65-F5344CB8AC3E}">
        <p14:creationId xmlns:p14="http://schemas.microsoft.com/office/powerpoint/2010/main" val="169358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696F-1B42-9F5B-BE3D-92A73CCFC5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97264C7-B2F1-81F3-DF56-1C4B7EF5363C}"/>
              </a:ext>
            </a:extLst>
          </p:cNvPr>
          <p:cNvSpPr>
            <a:spLocks noGrp="1"/>
          </p:cNvSpPr>
          <p:nvPr>
            <p:ph type="title"/>
          </p:nvPr>
        </p:nvSpPr>
        <p:spPr>
          <a:xfrm>
            <a:off x="2478617" y="0"/>
            <a:ext cx="8229600" cy="477672"/>
          </a:xfrm>
        </p:spPr>
        <p:txBody>
          <a:bodyPr>
            <a:normAutofit/>
          </a:bodyPr>
          <a:lstStyle/>
          <a:p>
            <a:r>
              <a:rPr lang="en-US" sz="2100" b="1" dirty="0">
                <a:solidFill>
                  <a:srgbClr val="387A78"/>
                </a:solidFill>
              </a:rPr>
              <a:t>Examining O Negative Overuse</a:t>
            </a:r>
          </a:p>
        </p:txBody>
      </p:sp>
      <p:sp>
        <p:nvSpPr>
          <p:cNvPr id="11" name="Footer Placeholder 3">
            <a:extLst>
              <a:ext uri="{FF2B5EF4-FFF2-40B4-BE49-F238E27FC236}">
                <a16:creationId xmlns:a16="http://schemas.microsoft.com/office/drawing/2014/main" id="{17E329C9-DA3A-6681-63AF-65DD87902632}"/>
              </a:ext>
            </a:extLst>
          </p:cNvPr>
          <p:cNvSpPr>
            <a:spLocks noGrp="1"/>
          </p:cNvSpPr>
          <p:nvPr>
            <p:ph type="ftr" sz="quarter" idx="13"/>
          </p:nvPr>
        </p:nvSpPr>
        <p:spPr>
          <a:xfrm>
            <a:off x="2654300" y="6207126"/>
            <a:ext cx="6883400" cy="205249"/>
          </a:xfrm>
        </p:spPr>
        <p:txBody>
          <a:bodyPr/>
          <a:lstStyle/>
          <a:p>
            <a:pPr>
              <a:defRPr/>
            </a:pPr>
            <a:endParaRPr lang="en-US" dirty="0"/>
          </a:p>
        </p:txBody>
      </p:sp>
      <p:sp>
        <p:nvSpPr>
          <p:cNvPr id="4" name="TextBox 3">
            <a:extLst>
              <a:ext uri="{FF2B5EF4-FFF2-40B4-BE49-F238E27FC236}">
                <a16:creationId xmlns:a16="http://schemas.microsoft.com/office/drawing/2014/main" id="{D5F7D9FE-0715-2C28-98C6-A17D8B2B9397}"/>
              </a:ext>
            </a:extLst>
          </p:cNvPr>
          <p:cNvSpPr txBox="1"/>
          <p:nvPr/>
        </p:nvSpPr>
        <p:spPr>
          <a:xfrm>
            <a:off x="457200" y="480094"/>
            <a:ext cx="8229600" cy="923330"/>
          </a:xfrm>
          <a:prstGeom prst="rect">
            <a:avLst/>
          </a:prstGeom>
          <a:noFill/>
        </p:spPr>
        <p:txBody>
          <a:bodyPr wrap="square">
            <a:spAutoFit/>
          </a:bodyPr>
          <a:lstStyle/>
          <a:p>
            <a:r>
              <a:rPr lang="en-US" sz="1800" dirty="0">
                <a:latin typeface="+mj-lt"/>
                <a:cs typeface="Poppins" panose="00000500000000000000" pitchFamily="2" charset="0"/>
              </a:rPr>
              <a:t>Recent studies indicate a shortage of O negative blood product, stems from </a:t>
            </a:r>
            <a:r>
              <a:rPr lang="en-US" sz="1800" b="1" dirty="0">
                <a:latin typeface="+mj-lt"/>
                <a:cs typeface="Poppins" panose="00000500000000000000" pitchFamily="2" charset="0"/>
              </a:rPr>
              <a:t>significant overuse </a:t>
            </a:r>
            <a:r>
              <a:rPr lang="en-US" sz="1800" dirty="0">
                <a:latin typeface="+mj-lt"/>
                <a:cs typeface="Poppins" panose="00000500000000000000" pitchFamily="2" charset="0"/>
              </a:rPr>
              <a:t>when the type was not required for transfusion. </a:t>
            </a:r>
            <a:br>
              <a:rPr lang="en-US" sz="1800" dirty="0"/>
            </a:br>
            <a:endParaRPr lang="en-US" dirty="0"/>
          </a:p>
        </p:txBody>
      </p:sp>
      <p:graphicFrame>
        <p:nvGraphicFramePr>
          <p:cNvPr id="5" name="Chart 4">
            <a:extLst>
              <a:ext uri="{FF2B5EF4-FFF2-40B4-BE49-F238E27FC236}">
                <a16:creationId xmlns:a16="http://schemas.microsoft.com/office/drawing/2014/main" id="{6EB9FBED-EC6D-9888-1896-D0DFA3A347DB}"/>
              </a:ext>
            </a:extLst>
          </p:cNvPr>
          <p:cNvGraphicFramePr/>
          <p:nvPr/>
        </p:nvGraphicFramePr>
        <p:xfrm>
          <a:off x="-610480" y="1272936"/>
          <a:ext cx="3114035" cy="9794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3B2819B-FA42-A3AC-5CCC-62850DCE4DF3}"/>
              </a:ext>
            </a:extLst>
          </p:cNvPr>
          <p:cNvSpPr txBox="1"/>
          <p:nvPr/>
        </p:nvSpPr>
        <p:spPr>
          <a:xfrm>
            <a:off x="1108737" y="1581370"/>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GROUP Study</a:t>
            </a:r>
            <a:r>
              <a:rPr lang="en-US" sz="1600" b="1" baseline="30000" dirty="0">
                <a:latin typeface="+mj-lt"/>
                <a:cs typeface="Poppins" panose="00000500000000000000" pitchFamily="2" charset="0"/>
              </a:rPr>
              <a:t>1</a:t>
            </a:r>
            <a:r>
              <a:rPr lang="en-US" sz="1600" b="1" dirty="0">
                <a:latin typeface="+mj-lt"/>
                <a:cs typeface="Poppins" panose="00000500000000000000" pitchFamily="2" charset="0"/>
              </a:rPr>
              <a:t>: </a:t>
            </a:r>
            <a:r>
              <a:rPr lang="en-US" sz="1600" dirty="0">
                <a:latin typeface="+mj-lt"/>
                <a:cs typeface="Poppins" panose="00000500000000000000" pitchFamily="2" charset="0"/>
              </a:rPr>
              <a:t>43.2% O negative units given to non-O negative recipients.</a:t>
            </a:r>
          </a:p>
        </p:txBody>
      </p:sp>
      <p:graphicFrame>
        <p:nvGraphicFramePr>
          <p:cNvPr id="7" name="Chart 6">
            <a:extLst>
              <a:ext uri="{FF2B5EF4-FFF2-40B4-BE49-F238E27FC236}">
                <a16:creationId xmlns:a16="http://schemas.microsoft.com/office/drawing/2014/main" id="{092967A1-97C8-A3C1-2079-AEF181440DA7}"/>
              </a:ext>
            </a:extLst>
          </p:cNvPr>
          <p:cNvGraphicFramePr/>
          <p:nvPr/>
        </p:nvGraphicFramePr>
        <p:xfrm>
          <a:off x="-933694" y="1999678"/>
          <a:ext cx="4424795" cy="226807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DFEB8AD-9B20-44E0-FB33-437CBBA9E623}"/>
              </a:ext>
            </a:extLst>
          </p:cNvPr>
          <p:cNvSpPr txBox="1"/>
          <p:nvPr/>
        </p:nvSpPr>
        <p:spPr>
          <a:xfrm>
            <a:off x="1108736" y="2381034"/>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Stanford Study</a:t>
            </a:r>
            <a:r>
              <a:rPr lang="en-US" sz="1600" b="1" baseline="30000" dirty="0">
                <a:latin typeface="+mj-lt"/>
                <a:cs typeface="Poppins" panose="00000500000000000000" pitchFamily="2" charset="0"/>
              </a:rPr>
              <a:t>2</a:t>
            </a:r>
            <a:r>
              <a:rPr lang="en-US" sz="1600" b="1" dirty="0">
                <a:latin typeface="+mj-lt"/>
                <a:cs typeface="Poppins" panose="00000500000000000000" pitchFamily="2" charset="0"/>
              </a:rPr>
              <a:t>: </a:t>
            </a:r>
            <a:r>
              <a:rPr lang="en-US" sz="1600" dirty="0">
                <a:latin typeface="+mj-lt"/>
                <a:cs typeface="Poppins" panose="00000500000000000000" pitchFamily="2" charset="0"/>
              </a:rPr>
              <a:t>67% O negative units transfused to non-O negative recipients.</a:t>
            </a:r>
          </a:p>
        </p:txBody>
      </p:sp>
      <p:sp>
        <p:nvSpPr>
          <p:cNvPr id="12" name="TextBox 11">
            <a:extLst>
              <a:ext uri="{FF2B5EF4-FFF2-40B4-BE49-F238E27FC236}">
                <a16:creationId xmlns:a16="http://schemas.microsoft.com/office/drawing/2014/main" id="{DF605B0C-4649-2733-620B-593A14B7C41F}"/>
              </a:ext>
            </a:extLst>
          </p:cNvPr>
          <p:cNvSpPr txBox="1"/>
          <p:nvPr/>
        </p:nvSpPr>
        <p:spPr>
          <a:xfrm>
            <a:off x="1108736" y="3094319"/>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Optimus Study</a:t>
            </a:r>
            <a:r>
              <a:rPr lang="en-US" sz="1600" b="1" baseline="30000" dirty="0">
                <a:latin typeface="+mj-lt"/>
                <a:cs typeface="Poppins" panose="00000500000000000000" pitchFamily="2" charset="0"/>
              </a:rPr>
              <a:t>3</a:t>
            </a:r>
            <a:r>
              <a:rPr lang="en-US" sz="1600" b="1" dirty="0">
                <a:latin typeface="+mj-lt"/>
                <a:cs typeface="Poppins" panose="00000500000000000000" pitchFamily="2" charset="0"/>
              </a:rPr>
              <a:t>: </a:t>
            </a:r>
            <a:r>
              <a:rPr lang="en-US" sz="1600" dirty="0">
                <a:latin typeface="+mj-lt"/>
                <a:cs typeface="Poppins" panose="00000500000000000000" pitchFamily="2" charset="0"/>
              </a:rPr>
              <a:t>44.5% O negative transfusions could have used O positive. </a:t>
            </a:r>
          </a:p>
        </p:txBody>
      </p:sp>
      <p:graphicFrame>
        <p:nvGraphicFramePr>
          <p:cNvPr id="13" name="Chart 12">
            <a:extLst>
              <a:ext uri="{FF2B5EF4-FFF2-40B4-BE49-F238E27FC236}">
                <a16:creationId xmlns:a16="http://schemas.microsoft.com/office/drawing/2014/main" id="{3B59705B-B576-2EFA-89D6-BACEAB0E8AD6}"/>
              </a:ext>
            </a:extLst>
          </p:cNvPr>
          <p:cNvGraphicFramePr/>
          <p:nvPr/>
        </p:nvGraphicFramePr>
        <p:xfrm>
          <a:off x="-158465" y="2913327"/>
          <a:ext cx="1606316" cy="855059"/>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AE95DB5-CEC5-4612-8356-E5A7BCCE338A}"/>
              </a:ext>
            </a:extLst>
          </p:cNvPr>
          <p:cNvSpPr txBox="1"/>
          <p:nvPr/>
        </p:nvSpPr>
        <p:spPr>
          <a:xfrm>
            <a:off x="0" y="1602753"/>
            <a:ext cx="1268022" cy="276999"/>
          </a:xfrm>
          <a:prstGeom prst="rect">
            <a:avLst/>
          </a:prstGeom>
          <a:noFill/>
        </p:spPr>
        <p:txBody>
          <a:bodyPr wrap="square" rtlCol="0">
            <a:spAutoFit/>
          </a:bodyPr>
          <a:lstStyle/>
          <a:p>
            <a:pPr algn="ctr"/>
            <a:r>
              <a:rPr lang="en-US" sz="1200" b="1" dirty="0">
                <a:solidFill>
                  <a:srgbClr val="7F181B"/>
                </a:solidFill>
              </a:rPr>
              <a:t>43.2%</a:t>
            </a:r>
          </a:p>
        </p:txBody>
      </p:sp>
      <p:sp>
        <p:nvSpPr>
          <p:cNvPr id="16" name="TextBox 15">
            <a:extLst>
              <a:ext uri="{FF2B5EF4-FFF2-40B4-BE49-F238E27FC236}">
                <a16:creationId xmlns:a16="http://schemas.microsoft.com/office/drawing/2014/main" id="{14442316-B3D1-8FEE-8EC5-ADDD66F97784}"/>
              </a:ext>
            </a:extLst>
          </p:cNvPr>
          <p:cNvSpPr txBox="1"/>
          <p:nvPr/>
        </p:nvSpPr>
        <p:spPr>
          <a:xfrm>
            <a:off x="176773" y="2444334"/>
            <a:ext cx="935840" cy="276999"/>
          </a:xfrm>
          <a:prstGeom prst="rect">
            <a:avLst/>
          </a:prstGeom>
          <a:noFill/>
        </p:spPr>
        <p:txBody>
          <a:bodyPr wrap="square" rtlCol="0">
            <a:spAutoFit/>
          </a:bodyPr>
          <a:lstStyle/>
          <a:p>
            <a:pPr algn="ctr"/>
            <a:r>
              <a:rPr lang="en-US" sz="1200" b="1" dirty="0">
                <a:solidFill>
                  <a:srgbClr val="7F181B"/>
                </a:solidFill>
              </a:rPr>
              <a:t>67%</a:t>
            </a:r>
          </a:p>
        </p:txBody>
      </p:sp>
      <p:sp>
        <p:nvSpPr>
          <p:cNvPr id="17" name="TextBox 16">
            <a:extLst>
              <a:ext uri="{FF2B5EF4-FFF2-40B4-BE49-F238E27FC236}">
                <a16:creationId xmlns:a16="http://schemas.microsoft.com/office/drawing/2014/main" id="{4B9A5A5D-84D1-579E-7E88-CA06F76EAF87}"/>
              </a:ext>
            </a:extLst>
          </p:cNvPr>
          <p:cNvSpPr txBox="1"/>
          <p:nvPr/>
        </p:nvSpPr>
        <p:spPr>
          <a:xfrm>
            <a:off x="151834" y="3221103"/>
            <a:ext cx="956901" cy="276999"/>
          </a:xfrm>
          <a:prstGeom prst="rect">
            <a:avLst/>
          </a:prstGeom>
          <a:noFill/>
        </p:spPr>
        <p:txBody>
          <a:bodyPr wrap="square">
            <a:spAutoFit/>
          </a:bodyPr>
          <a:lstStyle/>
          <a:p>
            <a:pPr algn="ctr"/>
            <a:r>
              <a:rPr lang="en-US" sz="1200" b="1" dirty="0">
                <a:solidFill>
                  <a:srgbClr val="7F181B"/>
                </a:solidFill>
              </a:rPr>
              <a:t>   44.5%</a:t>
            </a:r>
          </a:p>
        </p:txBody>
      </p:sp>
      <p:graphicFrame>
        <p:nvGraphicFramePr>
          <p:cNvPr id="2" name="Diagram 1">
            <a:extLst>
              <a:ext uri="{FF2B5EF4-FFF2-40B4-BE49-F238E27FC236}">
                <a16:creationId xmlns:a16="http://schemas.microsoft.com/office/drawing/2014/main" id="{FF4CFB83-35E4-4DE2-2370-8D59257BECD8}"/>
              </a:ext>
            </a:extLst>
          </p:cNvPr>
          <p:cNvGraphicFramePr/>
          <p:nvPr/>
        </p:nvGraphicFramePr>
        <p:xfrm>
          <a:off x="5885468" y="1545805"/>
          <a:ext cx="3114034" cy="22552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Footer Placeholder 3">
            <a:extLst>
              <a:ext uri="{FF2B5EF4-FFF2-40B4-BE49-F238E27FC236}">
                <a16:creationId xmlns:a16="http://schemas.microsoft.com/office/drawing/2014/main" id="{65DC7D78-0E75-6437-83E9-D2CE56836880}"/>
              </a:ext>
            </a:extLst>
          </p:cNvPr>
          <p:cNvSpPr txBox="1">
            <a:spLocks/>
          </p:cNvSpPr>
          <p:nvPr/>
        </p:nvSpPr>
        <p:spPr>
          <a:xfrm>
            <a:off x="240924" y="4136544"/>
            <a:ext cx="8662151" cy="502266"/>
          </a:xfrm>
        </p:spPr>
        <p:txBody>
          <a:bodyPr/>
          <a:ls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pPr marL="171450" indent="-171450">
              <a:buFont typeface="+mj-lt"/>
              <a:buAutoNum type="arabicPeriod"/>
              <a:defRPr/>
            </a:pPr>
            <a:r>
              <a:rPr lang="en-US" sz="800" dirty="0">
                <a:latin typeface="+mn-lt"/>
              </a:rPr>
              <a:t>Zeller MP, Barty R, Aandahl A, et al. An international investigation into O red blood cell unit administration in hospitals: the Group O Utilization Patterns (GROUP) study. Transfusion2017;57:2329-37</a:t>
            </a:r>
          </a:p>
          <a:p>
            <a:pPr marL="171450" indent="-171450">
              <a:buFont typeface="+mj-lt"/>
              <a:buAutoNum type="arabicPeriod"/>
              <a:defRPr/>
            </a:pPr>
            <a:r>
              <a:rPr lang="en-US" sz="800" dirty="0">
                <a:latin typeface="+mn-lt"/>
              </a:rPr>
              <a:t>Virk MS, et al. Optimizing O-negative RBC utilization using a data-driven approach. Transfusion. 60:4. Apr 2020: 739-746.</a:t>
            </a:r>
          </a:p>
          <a:p>
            <a:pPr marL="171450" indent="-171450">
              <a:buFont typeface="+mj-lt"/>
              <a:buAutoNum type="arabicPeriod"/>
              <a:defRPr/>
            </a:pPr>
            <a:r>
              <a:rPr lang="en-US" sz="800" dirty="0">
                <a:latin typeface="+mn-lt"/>
              </a:rPr>
              <a:t>Dunbar NM, Yazer MH, for the BEST Collaborative. O– product transfusion, inventory management, and utilization during shortage: The OPTIMUS study. Transfusion 2018;58: 1348-55.</a:t>
            </a:r>
          </a:p>
        </p:txBody>
      </p:sp>
    </p:spTree>
    <p:extLst>
      <p:ext uri="{BB962C8B-B14F-4D97-AF65-F5344CB8AC3E}">
        <p14:creationId xmlns:p14="http://schemas.microsoft.com/office/powerpoint/2010/main" val="404803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4E7B998-5473-8C21-51E5-4C4A36741522}"/>
              </a:ext>
            </a:extLst>
          </p:cNvPr>
          <p:cNvSpPr txBox="1">
            <a:spLocks/>
          </p:cNvSpPr>
          <p:nvPr/>
        </p:nvSpPr>
        <p:spPr bwMode="auto">
          <a:xfrm>
            <a:off x="328721" y="1502177"/>
            <a:ext cx="5508890" cy="243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600"/>
              </a:spcAft>
              <a:buClr>
                <a:srgbClr val="387A78"/>
              </a:buClr>
              <a:buSzPct val="100000"/>
            </a:pPr>
            <a:r>
              <a:rPr lang="en-US" sz="1600" dirty="0">
                <a:latin typeface="+mj-lt"/>
                <a:cs typeface="Poppins" panose="00000500000000000000" pitchFamily="2" charset="0"/>
              </a:rPr>
              <a:t>O negative red blood cells are in </a:t>
            </a:r>
            <a:r>
              <a:rPr lang="en-US" sz="1600" b="1" dirty="0">
                <a:latin typeface="+mj-lt"/>
                <a:cs typeface="Poppins" panose="00000500000000000000" pitchFamily="2" charset="0"/>
              </a:rPr>
              <a:t>chronic short supply </a:t>
            </a:r>
            <a:r>
              <a:rPr lang="en-US" sz="1600" dirty="0">
                <a:latin typeface="+mj-lt"/>
                <a:cs typeface="Poppins" panose="00000500000000000000" pitchFamily="2" charset="0"/>
              </a:rPr>
              <a:t>and must be reserved for O negative patients.</a:t>
            </a:r>
          </a:p>
          <a:p>
            <a:pPr>
              <a:spcAft>
                <a:spcPts val="600"/>
              </a:spcAft>
              <a:buClr>
                <a:srgbClr val="387A78"/>
              </a:buClr>
              <a:buSzPct val="100000"/>
            </a:pPr>
            <a:r>
              <a:rPr lang="en-US" altLang="en-US" sz="1600" kern="100" dirty="0">
                <a:latin typeface="+mj-lt"/>
                <a:ea typeface="Calibri" panose="020F0502020204030204" pitchFamily="34" charset="0"/>
                <a:cs typeface="Times New Roman" panose="02020603050405020304" pitchFamily="18" charset="0"/>
              </a:rPr>
              <a:t>Less than </a:t>
            </a:r>
            <a:r>
              <a:rPr lang="en-US" altLang="en-US" sz="1600" b="1" kern="100" dirty="0">
                <a:latin typeface="+mj-lt"/>
                <a:ea typeface="Calibri" panose="020F0502020204030204" pitchFamily="34" charset="0"/>
                <a:cs typeface="Times New Roman" panose="02020603050405020304" pitchFamily="18" charset="0"/>
              </a:rPr>
              <a:t>7% of the population is O negative</a:t>
            </a:r>
            <a:r>
              <a:rPr lang="en-US" sz="1600" dirty="0">
                <a:latin typeface="+mj-lt"/>
                <a:cs typeface="Poppins" panose="00000500000000000000" pitchFamily="2" charset="0"/>
              </a:rPr>
              <a:t> and declining as the U.S. population becomes increasingly more diverse </a:t>
            </a:r>
          </a:p>
          <a:p>
            <a:pPr>
              <a:spcAft>
                <a:spcPts val="600"/>
              </a:spcAft>
              <a:buClr>
                <a:srgbClr val="387A78"/>
              </a:buClr>
              <a:buSzPct val="100000"/>
            </a:pPr>
            <a:r>
              <a:rPr lang="en-US" sz="1600" dirty="0">
                <a:latin typeface="+mj-lt"/>
                <a:cs typeface="Poppins" panose="00000500000000000000" pitchFamily="2" charset="0"/>
              </a:rPr>
              <a:t>The </a:t>
            </a:r>
            <a:r>
              <a:rPr lang="en-US" sz="1600" b="1" kern="100" dirty="0">
                <a:latin typeface="+mj-lt"/>
                <a:ea typeface="Calibri" panose="020F0502020204030204" pitchFamily="34" charset="0"/>
                <a:cs typeface="Times New Roman" panose="02020603050405020304" pitchFamily="18" charset="0"/>
              </a:rPr>
              <a:t>demand for O negative blood is nearly double the patient population</a:t>
            </a:r>
            <a:r>
              <a:rPr lang="en-US" sz="1600" kern="100" dirty="0">
                <a:latin typeface="+mj-lt"/>
                <a:ea typeface="Calibri" panose="020F0502020204030204" pitchFamily="34" charset="0"/>
                <a:cs typeface="Times New Roman" panose="02020603050405020304" pitchFamily="18" charset="0"/>
              </a:rPr>
              <a:t>, driven by convenience and cost avoidance rather than clinical need. </a:t>
            </a:r>
            <a:endParaRPr lang="en-US" sz="1600" dirty="0">
              <a:latin typeface="+mj-lt"/>
              <a:cs typeface="Poppins" panose="00000500000000000000" pitchFamily="2" charset="0"/>
            </a:endParaRPr>
          </a:p>
          <a:p>
            <a:pPr>
              <a:spcAft>
                <a:spcPts val="600"/>
              </a:spcAft>
              <a:buClr>
                <a:srgbClr val="387A78"/>
              </a:buClr>
              <a:buSzPct val="100000"/>
              <a:buFont typeface="Arial" panose="020B0604020202020204" pitchFamily="34" charset="0"/>
              <a:buChar char="•"/>
            </a:pPr>
            <a:endParaRPr lang="en-US" sz="1800" b="1" dirty="0">
              <a:latin typeface="+mn-lt"/>
              <a:cs typeface="Poppins" panose="00000500000000000000" pitchFamily="2" charset="0"/>
            </a:endParaRPr>
          </a:p>
        </p:txBody>
      </p:sp>
      <p:sp>
        <p:nvSpPr>
          <p:cNvPr id="7" name="Title 1">
            <a:extLst>
              <a:ext uri="{FF2B5EF4-FFF2-40B4-BE49-F238E27FC236}">
                <a16:creationId xmlns:a16="http://schemas.microsoft.com/office/drawing/2014/main" id="{CA5C4F97-4222-A9FD-EAD8-0ABF5A9CCFD2}"/>
              </a:ext>
            </a:extLst>
          </p:cNvPr>
          <p:cNvSpPr txBox="1">
            <a:spLocks/>
          </p:cNvSpPr>
          <p:nvPr/>
        </p:nvSpPr>
        <p:spPr bwMode="auto">
          <a:xfrm>
            <a:off x="457200" y="61725"/>
            <a:ext cx="8229600" cy="5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400" b="1" dirty="0">
                <a:solidFill>
                  <a:srgbClr val="387A78"/>
                </a:solidFill>
                <a:latin typeface="+mj-lt"/>
                <a:cs typeface="Poppins" panose="00000500000000000000" pitchFamily="2" charset="0"/>
              </a:rPr>
              <a:t>Examining</a:t>
            </a:r>
            <a:r>
              <a:rPr lang="en-US" sz="2100" b="1" dirty="0">
                <a:solidFill>
                  <a:srgbClr val="387A78"/>
                </a:solidFill>
                <a:latin typeface="+mj-lt"/>
                <a:cs typeface="Poppins" panose="00000500000000000000" pitchFamily="2" charset="0"/>
              </a:rPr>
              <a:t> O Negative Overuse</a:t>
            </a:r>
          </a:p>
        </p:txBody>
      </p:sp>
      <p:cxnSp>
        <p:nvCxnSpPr>
          <p:cNvPr id="12" name="Straight Connector 11">
            <a:extLst>
              <a:ext uri="{FF2B5EF4-FFF2-40B4-BE49-F238E27FC236}">
                <a16:creationId xmlns:a16="http://schemas.microsoft.com/office/drawing/2014/main" id="{04E2F0D7-1E78-91A8-E58A-3F5DF909905F}"/>
              </a:ext>
            </a:extLst>
          </p:cNvPr>
          <p:cNvCxnSpPr/>
          <p:nvPr/>
        </p:nvCxnSpPr>
        <p:spPr>
          <a:xfrm>
            <a:off x="6202018" y="876026"/>
            <a:ext cx="0" cy="3686035"/>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 name="Chart 8">
            <a:extLst>
              <a:ext uri="{FF2B5EF4-FFF2-40B4-BE49-F238E27FC236}">
                <a16:creationId xmlns:a16="http://schemas.microsoft.com/office/drawing/2014/main" id="{639C925D-FFB5-9834-24CB-D532B4505066}"/>
              </a:ext>
            </a:extLst>
          </p:cNvPr>
          <p:cNvGraphicFramePr/>
          <p:nvPr/>
        </p:nvGraphicFramePr>
        <p:xfrm>
          <a:off x="3029619" y="514350"/>
          <a:ext cx="1170432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491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639A-C858-CC7F-D3B5-13B87003BB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CFA34F-7D09-B82F-68E6-50F0AD9B8A69}"/>
              </a:ext>
            </a:extLst>
          </p:cNvPr>
          <p:cNvSpPr/>
          <p:nvPr/>
        </p:nvSpPr>
        <p:spPr>
          <a:xfrm>
            <a:off x="0" y="0"/>
            <a:ext cx="9144000"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CB71E2-E144-741E-A419-96ED196F28A4}"/>
              </a:ext>
            </a:extLst>
          </p:cNvPr>
          <p:cNvSpPr>
            <a:spLocks noGrp="1"/>
          </p:cNvSpPr>
          <p:nvPr>
            <p:ph type="title"/>
          </p:nvPr>
        </p:nvSpPr>
        <p:spPr>
          <a:noFill/>
        </p:spPr>
        <p:txBody>
          <a:bodyPr/>
          <a:lstStyle/>
          <a:p>
            <a:r>
              <a:rPr lang="en-US" dirty="0">
                <a:solidFill>
                  <a:schemeClr val="bg1"/>
                </a:solidFill>
              </a:rPr>
              <a:t>Know Where Your Os Go</a:t>
            </a:r>
          </a:p>
        </p:txBody>
      </p:sp>
      <p:sp>
        <p:nvSpPr>
          <p:cNvPr id="3" name="Slide Number Placeholder 8">
            <a:extLst>
              <a:ext uri="{FF2B5EF4-FFF2-40B4-BE49-F238E27FC236}">
                <a16:creationId xmlns:a16="http://schemas.microsoft.com/office/drawing/2014/main" id="{B62608CE-8D5D-DCAF-C310-E18CCFAD9DAC}"/>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8</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C3BABBC8-1CC1-1568-234C-3FE07A5399A4}"/>
              </a:ext>
            </a:extLst>
          </p:cNvPr>
          <p:cNvPicPr>
            <a:picLocks noChangeAspect="1"/>
          </p:cNvPicPr>
          <p:nvPr/>
        </p:nvPicPr>
        <p:blipFill>
          <a:blip r:embed="rId2"/>
          <a:stretch>
            <a:fillRect/>
          </a:stretch>
        </p:blipFill>
        <p:spPr>
          <a:xfrm>
            <a:off x="587052" y="186962"/>
            <a:ext cx="1523595" cy="2125351"/>
          </a:xfrm>
          <a:prstGeom prst="rect">
            <a:avLst/>
          </a:prstGeom>
        </p:spPr>
      </p:pic>
    </p:spTree>
    <p:extLst>
      <p:ext uri="{BB962C8B-B14F-4D97-AF65-F5344CB8AC3E}">
        <p14:creationId xmlns:p14="http://schemas.microsoft.com/office/powerpoint/2010/main" val="255726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4CA1-CCAC-1DA3-327F-141075C2640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07EA823-107E-2885-5AB5-4B4BE2F5E48C}"/>
              </a:ext>
            </a:extLst>
          </p:cNvPr>
          <p:cNvSpPr/>
          <p:nvPr/>
        </p:nvSpPr>
        <p:spPr>
          <a:xfrm>
            <a:off x="5630460" y="0"/>
            <a:ext cx="3513540" cy="5143500"/>
          </a:xfrm>
          <a:prstGeom prst="rect">
            <a:avLst/>
          </a:prstGeom>
          <a:solidFill>
            <a:srgbClr val="387A78">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01E48229-6E4C-081E-1FE4-ECE386494D88}"/>
                  </a:ext>
                </a:extLst>
              </p14:cNvPr>
              <p14:cNvContentPartPr/>
              <p14:nvPr/>
            </p14:nvContentPartPr>
            <p14:xfrm>
              <a:off x="1028840" y="-62200"/>
              <a:ext cx="360" cy="360"/>
            </p14:xfrm>
          </p:contentPart>
        </mc:Choice>
        <mc:Fallback xmlns="">
          <p:pic>
            <p:nvPicPr>
              <p:cNvPr id="10" name="Ink 9">
                <a:extLst>
                  <a:ext uri="{FF2B5EF4-FFF2-40B4-BE49-F238E27FC236}">
                    <a16:creationId xmlns:a16="http://schemas.microsoft.com/office/drawing/2014/main" id="{01E48229-6E4C-081E-1FE4-ECE386494D88}"/>
                  </a:ext>
                </a:extLst>
              </p:cNvPr>
              <p:cNvPicPr/>
              <p:nvPr/>
            </p:nvPicPr>
            <p:blipFill>
              <a:blip r:embed="rId3"/>
              <a:stretch>
                <a:fillRect/>
              </a:stretch>
            </p:blipFill>
            <p:spPr>
              <a:xfrm>
                <a:off x="1019840" y="-7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CBE4B9A-554A-14B6-D9B8-3E16B2404735}"/>
                  </a:ext>
                </a:extLst>
              </p14:cNvPr>
              <p14:cNvContentPartPr/>
              <p14:nvPr/>
            </p14:nvContentPartPr>
            <p14:xfrm>
              <a:off x="3995640" y="1138400"/>
              <a:ext cx="360" cy="360"/>
            </p14:xfrm>
          </p:contentPart>
        </mc:Choice>
        <mc:Fallback xmlns="">
          <p:pic>
            <p:nvPicPr>
              <p:cNvPr id="11" name="Ink 10">
                <a:extLst>
                  <a:ext uri="{FF2B5EF4-FFF2-40B4-BE49-F238E27FC236}">
                    <a16:creationId xmlns:a16="http://schemas.microsoft.com/office/drawing/2014/main" id="{BCBE4B9A-554A-14B6-D9B8-3E16B2404735}"/>
                  </a:ext>
                </a:extLst>
              </p:cNvPr>
              <p:cNvPicPr/>
              <p:nvPr/>
            </p:nvPicPr>
            <p:blipFill>
              <a:blip r:embed="rId3"/>
              <a:stretch>
                <a:fillRect/>
              </a:stretch>
            </p:blipFill>
            <p:spPr>
              <a:xfrm>
                <a:off x="3986640" y="1129400"/>
                <a:ext cx="18000" cy="18000"/>
              </a:xfrm>
              <a:prstGeom prst="rect">
                <a:avLst/>
              </a:prstGeom>
            </p:spPr>
          </p:pic>
        </mc:Fallback>
      </mc:AlternateContent>
      <p:sp>
        <p:nvSpPr>
          <p:cNvPr id="2" name="Rectangle 1">
            <a:extLst>
              <a:ext uri="{FF2B5EF4-FFF2-40B4-BE49-F238E27FC236}">
                <a16:creationId xmlns:a16="http://schemas.microsoft.com/office/drawing/2014/main" id="{1404BADD-F5E0-88A5-F756-C97E87A724FF}"/>
              </a:ext>
            </a:extLst>
          </p:cNvPr>
          <p:cNvSpPr/>
          <p:nvPr/>
        </p:nvSpPr>
        <p:spPr>
          <a:xfrm>
            <a:off x="4714" y="0"/>
            <a:ext cx="5625746"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cxnSp>
        <p:nvCxnSpPr>
          <p:cNvPr id="12" name="Straight Connector 11">
            <a:extLst>
              <a:ext uri="{FF2B5EF4-FFF2-40B4-BE49-F238E27FC236}">
                <a16:creationId xmlns:a16="http://schemas.microsoft.com/office/drawing/2014/main" id="{D50E3183-2875-2844-39C6-FA9634CEA9AE}"/>
              </a:ext>
            </a:extLst>
          </p:cNvPr>
          <p:cNvCxnSpPr>
            <a:cxnSpLocks/>
          </p:cNvCxnSpPr>
          <p:nvPr/>
        </p:nvCxnSpPr>
        <p:spPr>
          <a:xfrm>
            <a:off x="477216" y="1880732"/>
            <a:ext cx="4861973"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8" name="Text Placeholder 1">
            <a:extLst>
              <a:ext uri="{FF2B5EF4-FFF2-40B4-BE49-F238E27FC236}">
                <a16:creationId xmlns:a16="http://schemas.microsoft.com/office/drawing/2014/main" id="{553CC79D-1775-559A-F468-D035D8A6B7A8}"/>
              </a:ext>
            </a:extLst>
          </p:cNvPr>
          <p:cNvSpPr txBox="1">
            <a:spLocks/>
          </p:cNvSpPr>
          <p:nvPr/>
        </p:nvSpPr>
        <p:spPr>
          <a:xfrm>
            <a:off x="490321" y="789359"/>
            <a:ext cx="4654533" cy="8430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ea typeface="Geneva" panose="020B0503030404040204" pitchFamily="34" charset="0"/>
              </a:rPr>
              <a:t>O Negative Tip: Know Where Your Os Go</a:t>
            </a:r>
            <a:endParaRPr lang="en-US" altLang="en-US" b="1" dirty="0">
              <a:solidFill>
                <a:schemeClr val="bg1"/>
              </a:solidFill>
              <a:ea typeface="Geneva" panose="020B0503030404040204" pitchFamily="34" charset="0"/>
            </a:endParaRPr>
          </a:p>
        </p:txBody>
      </p:sp>
      <p:sp>
        <p:nvSpPr>
          <p:cNvPr id="18" name="Text Placeholder 1">
            <a:extLst>
              <a:ext uri="{FF2B5EF4-FFF2-40B4-BE49-F238E27FC236}">
                <a16:creationId xmlns:a16="http://schemas.microsoft.com/office/drawing/2014/main" id="{D841E63D-EDD9-F2ED-ED50-428C9CA24B04}"/>
              </a:ext>
            </a:extLst>
          </p:cNvPr>
          <p:cNvSpPr txBox="1">
            <a:spLocks/>
          </p:cNvSpPr>
          <p:nvPr/>
        </p:nvSpPr>
        <p:spPr>
          <a:xfrm>
            <a:off x="386601" y="2264952"/>
            <a:ext cx="4861973" cy="1004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mj-lt"/>
              </a:rPr>
              <a:t>Benchmark data are not widely available to guide hospitals in what is appropriate group O Rh(D)-negative usage.  </a:t>
            </a:r>
          </a:p>
          <a:p>
            <a:pPr marL="0" indent="0">
              <a:buNone/>
            </a:pPr>
            <a:endParaRPr lang="en-US" altLang="en-US" sz="2000" baseline="30000" dirty="0">
              <a:solidFill>
                <a:schemeClr val="bg1"/>
              </a:solidFill>
              <a:latin typeface="+mj-lt"/>
              <a:ea typeface="Geneva" panose="020B0503030404040204" pitchFamily="34" charset="0"/>
            </a:endParaRPr>
          </a:p>
        </p:txBody>
      </p:sp>
      <p:sp>
        <p:nvSpPr>
          <p:cNvPr id="3" name="TextBox 2">
            <a:extLst>
              <a:ext uri="{FF2B5EF4-FFF2-40B4-BE49-F238E27FC236}">
                <a16:creationId xmlns:a16="http://schemas.microsoft.com/office/drawing/2014/main" id="{5E430F9F-F1F4-8EAE-3DA4-84952FEBD706}"/>
              </a:ext>
            </a:extLst>
          </p:cNvPr>
          <p:cNvSpPr txBox="1"/>
          <p:nvPr/>
        </p:nvSpPr>
        <p:spPr>
          <a:xfrm>
            <a:off x="5811691" y="984691"/>
            <a:ext cx="3149599" cy="3170099"/>
          </a:xfrm>
          <a:prstGeom prst="rect">
            <a:avLst/>
          </a:prstGeom>
          <a:noFill/>
        </p:spPr>
        <p:txBody>
          <a:bodyPr wrap="square" lIns="91440" tIns="45720" rIns="91440" bIns="45720" anchor="t">
            <a:spAutoFit/>
          </a:bodyPr>
          <a:lstStyle/>
          <a:p>
            <a:pPr lvl="0" algn="ctr"/>
            <a:r>
              <a:rPr lang="en-US" sz="2000" b="1" i="1" dirty="0">
                <a:solidFill>
                  <a:srgbClr val="7F181B"/>
                </a:solidFill>
                <a:latin typeface="+mn-lt"/>
              </a:rPr>
              <a:t>Hospitals should routinely conduct group O audits to better understand usage patterns, identify potential overutilization of O negative blood and develop policies for appropriate usage for their institution.</a:t>
            </a:r>
            <a:endParaRPr lang="en-US" sz="2000" b="1" i="1" dirty="0">
              <a:solidFill>
                <a:srgbClr val="7F181B"/>
              </a:solidFill>
              <a:latin typeface="+mn-lt"/>
              <a:cs typeface="Arial"/>
            </a:endParaRPr>
          </a:p>
        </p:txBody>
      </p:sp>
      <p:pic>
        <p:nvPicPr>
          <p:cNvPr id="4" name="Picture 3" descr="A red and white blood drops&#10;&#10;Description automatically generated">
            <a:extLst>
              <a:ext uri="{FF2B5EF4-FFF2-40B4-BE49-F238E27FC236}">
                <a16:creationId xmlns:a16="http://schemas.microsoft.com/office/drawing/2014/main" id="{749C97E5-5552-756D-538D-1893F9D59F78}"/>
              </a:ext>
            </a:extLst>
          </p:cNvPr>
          <p:cNvPicPr>
            <a:picLocks noChangeAspect="1"/>
          </p:cNvPicPr>
          <p:nvPr/>
        </p:nvPicPr>
        <p:blipFill>
          <a:blip r:embed="rId5"/>
          <a:stretch>
            <a:fillRect/>
          </a:stretch>
        </p:blipFill>
        <p:spPr>
          <a:xfrm>
            <a:off x="2398955" y="3513161"/>
            <a:ext cx="847265" cy="1218207"/>
          </a:xfrm>
          <a:prstGeom prst="rect">
            <a:avLst/>
          </a:prstGeom>
        </p:spPr>
      </p:pic>
    </p:spTree>
    <p:extLst>
      <p:ext uri="{BB962C8B-B14F-4D97-AF65-F5344CB8AC3E}">
        <p14:creationId xmlns:p14="http://schemas.microsoft.com/office/powerpoint/2010/main" val="1330616207"/>
      </p:ext>
    </p:extLst>
  </p:cSld>
  <p:clrMapOvr>
    <a:masterClrMapping/>
  </p:clrMapOvr>
</p:sld>
</file>

<file path=ppt/theme/theme1.xml><?xml version="1.0" encoding="utf-8"?>
<a:theme xmlns:a="http://schemas.openxmlformats.org/drawingml/2006/main" name="1_Red Cross Theme">
  <a:themeElements>
    <a:clrScheme name="Custom 4">
      <a:dk1>
        <a:srgbClr val="000000"/>
      </a:dk1>
      <a:lt1>
        <a:srgbClr val="FFFFFF"/>
      </a:lt1>
      <a:dk2>
        <a:srgbClr val="E11F27"/>
      </a:dk2>
      <a:lt2>
        <a:srgbClr val="F8F8F8"/>
      </a:lt2>
      <a:accent1>
        <a:srgbClr val="458B8A"/>
      </a:accent1>
      <a:accent2>
        <a:srgbClr val="808183"/>
      </a:accent2>
      <a:accent3>
        <a:srgbClr val="B5B7BA"/>
      </a:accent3>
      <a:accent4>
        <a:srgbClr val="808080"/>
      </a:accent4>
      <a:accent5>
        <a:srgbClr val="202428"/>
      </a:accent5>
      <a:accent6>
        <a:srgbClr val="7F181C"/>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2886D370C6744AA2295A671D7BA2AB" ma:contentTypeVersion="8" ma:contentTypeDescription="Create a new document." ma:contentTypeScope="" ma:versionID="72f4a6db9bcc7a98a5144ea3753cdabd">
  <xsd:schema xmlns:xsd="http://www.w3.org/2001/XMLSchema" xmlns:xs="http://www.w3.org/2001/XMLSchema" xmlns:p="http://schemas.microsoft.com/office/2006/metadata/properties" xmlns:ns2="0dc9f37b-8466-44ad-b617-5ff71f5b2f5d" targetNamespace="http://schemas.microsoft.com/office/2006/metadata/properties" ma:root="true" ma:fieldsID="f50575dfd1d6f051c373ee335f440325" ns2:_="">
    <xsd:import namespace="0dc9f37b-8466-44ad-b617-5ff71f5b2f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9f37b-8466-44ad-b617-5ff71f5b2f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1FBBB1-C22D-49F2-83B4-0A2312872727}">
  <ds:schemaRefs>
    <ds:schemaRef ds:uri="0dc9f37b-8466-44ad-b617-5ff71f5b2f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EF0BD1-8847-4480-ABFC-521DC22175C3}">
  <ds:schemaRefs>
    <ds:schemaRef ds:uri="http://schemas.microsoft.com/sharepoint/v3/contenttype/forms"/>
  </ds:schemaRefs>
</ds:datastoreItem>
</file>

<file path=customXml/itemProps3.xml><?xml version="1.0" encoding="utf-8"?>
<ds:datastoreItem xmlns:ds="http://schemas.openxmlformats.org/officeDocument/2006/customXml" ds:itemID="{528BD524-D1E1-4E5F-9A66-1634A823E691}">
  <ds:schemaRefs>
    <ds:schemaRef ds:uri="0dc9f37b-8466-44ad-b617-5ff71f5b2f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2627</Words>
  <Application>Microsoft Office PowerPoint</Application>
  <PresentationFormat>On-screen Show (16:9)</PresentationFormat>
  <Paragraphs>167</Paragraphs>
  <Slides>18</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Geneva</vt:lpstr>
      <vt:lpstr>Georgia</vt:lpstr>
      <vt:lpstr>Poppins</vt:lpstr>
      <vt:lpstr>Symbol</vt:lpstr>
      <vt:lpstr>Wingdings</vt:lpstr>
      <vt:lpstr>1_Red Cross Theme</vt:lpstr>
      <vt:lpstr>PowerPoint Presentation</vt:lpstr>
      <vt:lpstr>Purpose:</vt:lpstr>
      <vt:lpstr>Rationale for Change </vt:lpstr>
      <vt:lpstr>Red Cross O Negative Hospital Demand Steadily Increasing Over the Past Decade </vt:lpstr>
      <vt:lpstr>O Negative Distributions</vt:lpstr>
      <vt:lpstr>Examining O Negative Overuse</vt:lpstr>
      <vt:lpstr>PowerPoint Presentation</vt:lpstr>
      <vt:lpstr>Know Where Your Os Go</vt:lpstr>
      <vt:lpstr>PowerPoint Presentation</vt:lpstr>
      <vt:lpstr>How to Perform an O Negative Audit</vt:lpstr>
      <vt:lpstr>Common O Negative Audit Findings</vt:lpstr>
      <vt:lpstr>PowerPoint Presentation</vt:lpstr>
      <vt:lpstr>PowerPoint Presentation</vt:lpstr>
      <vt:lpstr>Additional Optimus Study Findings</vt:lpstr>
      <vt:lpstr>O Negative Transfers</vt:lpstr>
      <vt:lpstr>Facts in Review</vt:lpstr>
      <vt:lpstr>Additional resources can be found at:   RedCrossBlood.org/HPRG</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Guyton, Lauren</dc:creator>
  <cp:keywords/>
  <dc:description/>
  <cp:lastModifiedBy>Almohanna, Nejela</cp:lastModifiedBy>
  <cp:revision>2</cp:revision>
  <dcterms:created xsi:type="dcterms:W3CDTF">2012-02-24T16:35:29Z</dcterms:created>
  <dcterms:modified xsi:type="dcterms:W3CDTF">2025-02-21T14:41:20Z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0x0101000B2886D370C6744AA2295A671D7BA2AB</vt:lpwstr>
  </property>
  <property fmtid="{D5CDD505-2E9C-101B-9397-08002B2CF9AE}" pid="3" name="MediaServiceImageTags">
    <vt:lpwstr/>
  </property>
</Properties>
</file>